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1.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97" r:id="rId3"/>
    <p:sldId id="257" r:id="rId4"/>
    <p:sldId id="258" r:id="rId5"/>
    <p:sldId id="268" r:id="rId6"/>
    <p:sldId id="281" r:id="rId7"/>
    <p:sldId id="282" r:id="rId8"/>
    <p:sldId id="269" r:id="rId9"/>
    <p:sldId id="270" r:id="rId10"/>
    <p:sldId id="271" r:id="rId11"/>
    <p:sldId id="272" r:id="rId12"/>
    <p:sldId id="273" r:id="rId13"/>
    <p:sldId id="265" r:id="rId14"/>
    <p:sldId id="275" r:id="rId15"/>
    <p:sldId id="276" r:id="rId16"/>
    <p:sldId id="277" r:id="rId17"/>
    <p:sldId id="278" r:id="rId18"/>
    <p:sldId id="279" r:id="rId19"/>
    <p:sldId id="280" r:id="rId20"/>
    <p:sldId id="283" r:id="rId21"/>
    <p:sldId id="284" r:id="rId22"/>
    <p:sldId id="285" r:id="rId23"/>
    <p:sldId id="286" r:id="rId24"/>
    <p:sldId id="274" r:id="rId25"/>
    <p:sldId id="291" r:id="rId26"/>
    <p:sldId id="292" r:id="rId27"/>
    <p:sldId id="293" r:id="rId28"/>
    <p:sldId id="294" r:id="rId29"/>
    <p:sldId id="295" r:id="rId30"/>
    <p:sldId id="296" r:id="rId31"/>
    <p:sldId id="260" r:id="rId32"/>
    <p:sldId id="287" r:id="rId33"/>
    <p:sldId id="288" r:id="rId34"/>
    <p:sldId id="289" r:id="rId35"/>
    <p:sldId id="290" r:id="rId36"/>
    <p:sldId id="261" r:id="rId37"/>
    <p:sldId id="262" r:id="rId38"/>
    <p:sldId id="26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556EE3-76AA-5060-68C6-F004AE62944B}" v="169" dt="2022-06-27T10:59:28.621"/>
    <p1510:client id="{EE2F6D8C-F26A-4759-B2FB-DA871C2582D9}" v="598" dt="2022-06-26T21:58:10.1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9" autoAdjust="0"/>
    <p:restoredTop sz="94660"/>
  </p:normalViewPr>
  <p:slideViewPr>
    <p:cSldViewPr snapToGrid="0">
      <p:cViewPr varScale="1">
        <p:scale>
          <a:sx n="113" d="100"/>
          <a:sy n="113" d="100"/>
        </p:scale>
        <p:origin x="27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ata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F13826-E068-48E6-BE0F-4DE29DF4D35A}"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46871327-18A2-43A2-A468-7605BF621348}">
      <dgm:prSet/>
      <dgm:spPr/>
      <dgm:t>
        <a:bodyPr/>
        <a:lstStyle/>
        <a:p>
          <a:r>
            <a:rPr lang="en-US"/>
            <a:t>A tossed die can produce one of 6 possible outcomes: 1 dot through 6 dots. Each outcome is an event. There are other events: observing an even number of dots, an odd number of dots, number of dots less than 3, etc.</a:t>
          </a:r>
        </a:p>
      </dgm:t>
    </dgm:pt>
    <dgm:pt modelId="{108D03C7-A640-4F0A-89DA-00A0F0A5F4D1}" type="parTrans" cxnId="{29C3D933-3864-40E9-9A26-DEB0F955D637}">
      <dgm:prSet/>
      <dgm:spPr/>
      <dgm:t>
        <a:bodyPr/>
        <a:lstStyle/>
        <a:p>
          <a:endParaRPr lang="en-US"/>
        </a:p>
      </dgm:t>
    </dgm:pt>
    <dgm:pt modelId="{CD8D6FDC-C007-4AD7-8AD7-31B57EC9BC00}" type="sibTrans" cxnId="{29C3D933-3864-40E9-9A26-DEB0F955D637}">
      <dgm:prSet/>
      <dgm:spPr/>
      <dgm:t>
        <a:bodyPr/>
        <a:lstStyle/>
        <a:p>
          <a:endParaRPr lang="en-US"/>
        </a:p>
      </dgm:t>
    </dgm:pt>
    <dgm:pt modelId="{B7D79BBB-B5A8-49E9-8950-D2D591BF5DF3}">
      <dgm:prSet/>
      <dgm:spPr/>
      <dgm:t>
        <a:bodyPr/>
        <a:lstStyle/>
        <a:p>
          <a:r>
            <a:rPr lang="en-US"/>
            <a:t>A sample space of </a:t>
          </a:r>
          <a:r>
            <a:rPr lang="en-US" i="1"/>
            <a:t>N</a:t>
          </a:r>
          <a:r>
            <a:rPr lang="en-US"/>
            <a:t> possible outcomes yields 2</a:t>
          </a:r>
          <a:r>
            <a:rPr lang="en-US" i="1" baseline="30000"/>
            <a:t>N</a:t>
          </a:r>
          <a:r>
            <a:rPr lang="en-US"/>
            <a:t> possible events.</a:t>
          </a:r>
        </a:p>
      </dgm:t>
    </dgm:pt>
    <dgm:pt modelId="{410E89CD-6546-4B97-A9C1-7AF522776FD6}" type="parTrans" cxnId="{045D7BA1-67DC-42ED-A55E-FFBF4A8D9DD0}">
      <dgm:prSet/>
      <dgm:spPr/>
      <dgm:t>
        <a:bodyPr/>
        <a:lstStyle/>
        <a:p>
          <a:endParaRPr lang="en-US"/>
        </a:p>
      </dgm:t>
    </dgm:pt>
    <dgm:pt modelId="{F8015D12-D54E-478E-BFD3-851C49419AE2}" type="sibTrans" cxnId="{045D7BA1-67DC-42ED-A55E-FFBF4A8D9DD0}">
      <dgm:prSet/>
      <dgm:spPr/>
      <dgm:t>
        <a:bodyPr/>
        <a:lstStyle/>
        <a:p>
          <a:endParaRPr lang="en-US"/>
        </a:p>
      </dgm:t>
    </dgm:pt>
    <dgm:pt modelId="{8420155B-3BA9-3648-999E-5BC2E4BA30E8}" type="pres">
      <dgm:prSet presAssocID="{A0F13826-E068-48E6-BE0F-4DE29DF4D35A}" presName="linear" presStyleCnt="0">
        <dgm:presLayoutVars>
          <dgm:animLvl val="lvl"/>
          <dgm:resizeHandles val="exact"/>
        </dgm:presLayoutVars>
      </dgm:prSet>
      <dgm:spPr/>
    </dgm:pt>
    <dgm:pt modelId="{F0A13FAF-A69C-6548-A16D-89827573BACE}" type="pres">
      <dgm:prSet presAssocID="{46871327-18A2-43A2-A468-7605BF621348}" presName="parentText" presStyleLbl="node1" presStyleIdx="0" presStyleCnt="2">
        <dgm:presLayoutVars>
          <dgm:chMax val="0"/>
          <dgm:bulletEnabled val="1"/>
        </dgm:presLayoutVars>
      </dgm:prSet>
      <dgm:spPr/>
    </dgm:pt>
    <dgm:pt modelId="{0B321D6A-E53C-724A-9C2B-D3075A50D75E}" type="pres">
      <dgm:prSet presAssocID="{CD8D6FDC-C007-4AD7-8AD7-31B57EC9BC00}" presName="spacer" presStyleCnt="0"/>
      <dgm:spPr/>
    </dgm:pt>
    <dgm:pt modelId="{E59E1785-938B-5449-8646-92B2917C22B3}" type="pres">
      <dgm:prSet presAssocID="{B7D79BBB-B5A8-49E9-8950-D2D591BF5DF3}" presName="parentText" presStyleLbl="node1" presStyleIdx="1" presStyleCnt="2">
        <dgm:presLayoutVars>
          <dgm:chMax val="0"/>
          <dgm:bulletEnabled val="1"/>
        </dgm:presLayoutVars>
      </dgm:prSet>
      <dgm:spPr/>
    </dgm:pt>
  </dgm:ptLst>
  <dgm:cxnLst>
    <dgm:cxn modelId="{4587EE23-5B0D-E84F-A056-AD422582B959}" type="presOf" srcId="{B7D79BBB-B5A8-49E9-8950-D2D591BF5DF3}" destId="{E59E1785-938B-5449-8646-92B2917C22B3}" srcOrd="0" destOrd="0" presId="urn:microsoft.com/office/officeart/2005/8/layout/vList2"/>
    <dgm:cxn modelId="{29C3D933-3864-40E9-9A26-DEB0F955D637}" srcId="{A0F13826-E068-48E6-BE0F-4DE29DF4D35A}" destId="{46871327-18A2-43A2-A468-7605BF621348}" srcOrd="0" destOrd="0" parTransId="{108D03C7-A640-4F0A-89DA-00A0F0A5F4D1}" sibTransId="{CD8D6FDC-C007-4AD7-8AD7-31B57EC9BC00}"/>
    <dgm:cxn modelId="{A509CA82-3CA5-0942-817A-A23F1A08B375}" type="presOf" srcId="{A0F13826-E068-48E6-BE0F-4DE29DF4D35A}" destId="{8420155B-3BA9-3648-999E-5BC2E4BA30E8}" srcOrd="0" destOrd="0" presId="urn:microsoft.com/office/officeart/2005/8/layout/vList2"/>
    <dgm:cxn modelId="{600BBC94-A5F5-EA4D-AF11-12EB00DA7214}" type="presOf" srcId="{46871327-18A2-43A2-A468-7605BF621348}" destId="{F0A13FAF-A69C-6548-A16D-89827573BACE}" srcOrd="0" destOrd="0" presId="urn:microsoft.com/office/officeart/2005/8/layout/vList2"/>
    <dgm:cxn modelId="{045D7BA1-67DC-42ED-A55E-FFBF4A8D9DD0}" srcId="{A0F13826-E068-48E6-BE0F-4DE29DF4D35A}" destId="{B7D79BBB-B5A8-49E9-8950-D2D591BF5DF3}" srcOrd="1" destOrd="0" parTransId="{410E89CD-6546-4B97-A9C1-7AF522776FD6}" sibTransId="{F8015D12-D54E-478E-BFD3-851C49419AE2}"/>
    <dgm:cxn modelId="{2CEAD2E5-6568-1E48-B7D7-87FAB6CCFA6C}" type="presParOf" srcId="{8420155B-3BA9-3648-999E-5BC2E4BA30E8}" destId="{F0A13FAF-A69C-6548-A16D-89827573BACE}" srcOrd="0" destOrd="0" presId="urn:microsoft.com/office/officeart/2005/8/layout/vList2"/>
    <dgm:cxn modelId="{5278DC57-2E4D-6940-8707-44E6140663E2}" type="presParOf" srcId="{8420155B-3BA9-3648-999E-5BC2E4BA30E8}" destId="{0B321D6A-E53C-724A-9C2B-D3075A50D75E}" srcOrd="1" destOrd="0" presId="urn:microsoft.com/office/officeart/2005/8/layout/vList2"/>
    <dgm:cxn modelId="{67635722-DDE8-2241-9C64-EEEAB75E6BC3}" type="presParOf" srcId="{8420155B-3BA9-3648-999E-5BC2E4BA30E8}" destId="{E59E1785-938B-5449-8646-92B2917C22B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D23C1FF-2BE9-4709-BAC4-63AEDF8E33E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6D27228-2574-4282-808A-22D43EB6F1C7}">
      <dgm:prSet/>
      <dgm:spPr/>
      <dgm:t>
        <a:bodyPr/>
        <a:lstStyle/>
        <a:p>
          <a:r>
            <a:rPr lang="en-US"/>
            <a:t>If there are 5 communication channels in service, and a channel is selected at random when a telephone call is placed, what is the probability of each channel being selected? </a:t>
          </a:r>
        </a:p>
      </dgm:t>
    </dgm:pt>
    <dgm:pt modelId="{41040772-F2A0-499D-B0D8-6A6073F1709B}" type="parTrans" cxnId="{59E9FE91-DEC4-45A7-A621-39F6023DFA63}">
      <dgm:prSet/>
      <dgm:spPr/>
      <dgm:t>
        <a:bodyPr/>
        <a:lstStyle/>
        <a:p>
          <a:endParaRPr lang="en-US"/>
        </a:p>
      </dgm:t>
    </dgm:pt>
    <dgm:pt modelId="{1B86A2DE-C5D0-443A-AADD-B101666CC5C3}" type="sibTrans" cxnId="{59E9FE91-DEC4-45A7-A621-39F6023DFA63}">
      <dgm:prSet/>
      <dgm:spPr/>
      <dgm:t>
        <a:bodyPr/>
        <a:lstStyle/>
        <a:p>
          <a:endParaRPr lang="en-US"/>
        </a:p>
      </dgm:t>
    </dgm:pt>
    <dgm:pt modelId="{A9374B46-C414-4487-A3F7-33BEA89DC0B7}">
      <dgm:prSet/>
      <dgm:spPr/>
      <dgm:t>
        <a:bodyPr/>
        <a:lstStyle/>
        <a:p>
          <a:r>
            <a:rPr lang="en-US"/>
            <a:t>Answer: Each channel has a probability 1/5 = 0.2 of being selected.</a:t>
          </a:r>
        </a:p>
      </dgm:t>
    </dgm:pt>
    <dgm:pt modelId="{A41308D2-E062-4335-9B0D-26990433FD0A}" type="parTrans" cxnId="{37B954D1-D9C3-4582-A49B-7080922595F3}">
      <dgm:prSet/>
      <dgm:spPr/>
      <dgm:t>
        <a:bodyPr/>
        <a:lstStyle/>
        <a:p>
          <a:endParaRPr lang="en-US"/>
        </a:p>
      </dgm:t>
    </dgm:pt>
    <dgm:pt modelId="{7EBBB6A9-455B-4F00-A831-40C4CF161A68}" type="sibTrans" cxnId="{37B954D1-D9C3-4582-A49B-7080922595F3}">
      <dgm:prSet/>
      <dgm:spPr/>
      <dgm:t>
        <a:bodyPr/>
        <a:lstStyle/>
        <a:p>
          <a:endParaRPr lang="en-US"/>
        </a:p>
      </dgm:t>
    </dgm:pt>
    <dgm:pt modelId="{4BD0CC71-0974-40C8-926C-9784A533CDD5}" type="pres">
      <dgm:prSet presAssocID="{AD23C1FF-2BE9-4709-BAC4-63AEDF8E33EC}" presName="root" presStyleCnt="0">
        <dgm:presLayoutVars>
          <dgm:dir/>
          <dgm:resizeHandles val="exact"/>
        </dgm:presLayoutVars>
      </dgm:prSet>
      <dgm:spPr/>
    </dgm:pt>
    <dgm:pt modelId="{C2FAD95A-2C1D-4C6C-9B39-3CFCB89D7BBA}" type="pres">
      <dgm:prSet presAssocID="{B6D27228-2574-4282-808A-22D43EB6F1C7}" presName="compNode" presStyleCnt="0"/>
      <dgm:spPr/>
    </dgm:pt>
    <dgm:pt modelId="{F20E46A0-FF7D-4AD4-8D59-6CD5D1422E52}" type="pres">
      <dgm:prSet presAssocID="{B6D27228-2574-4282-808A-22D43EB6F1C7}" presName="bgRect" presStyleLbl="bgShp" presStyleIdx="0" presStyleCnt="2"/>
      <dgm:spPr/>
    </dgm:pt>
    <dgm:pt modelId="{B3F1FDE6-35C3-49FD-AD41-231B758537FE}" type="pres">
      <dgm:prSet presAssocID="{B6D27228-2574-4282-808A-22D43EB6F1C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lephone"/>
        </a:ext>
      </dgm:extLst>
    </dgm:pt>
    <dgm:pt modelId="{EDD29AFF-1A31-4F0B-85D3-E34A4F5D9D87}" type="pres">
      <dgm:prSet presAssocID="{B6D27228-2574-4282-808A-22D43EB6F1C7}" presName="spaceRect" presStyleCnt="0"/>
      <dgm:spPr/>
    </dgm:pt>
    <dgm:pt modelId="{2BF6F7A9-06D7-41D3-8446-76F7EEFCF52B}" type="pres">
      <dgm:prSet presAssocID="{B6D27228-2574-4282-808A-22D43EB6F1C7}" presName="parTx" presStyleLbl="revTx" presStyleIdx="0" presStyleCnt="2">
        <dgm:presLayoutVars>
          <dgm:chMax val="0"/>
          <dgm:chPref val="0"/>
        </dgm:presLayoutVars>
      </dgm:prSet>
      <dgm:spPr/>
    </dgm:pt>
    <dgm:pt modelId="{297C5835-A77A-4553-B0CE-DFD865AEE414}" type="pres">
      <dgm:prSet presAssocID="{1B86A2DE-C5D0-443A-AADD-B101666CC5C3}" presName="sibTrans" presStyleCnt="0"/>
      <dgm:spPr/>
    </dgm:pt>
    <dgm:pt modelId="{2A62942A-5883-4DF8-A4BD-208BC9E2274B}" type="pres">
      <dgm:prSet presAssocID="{A9374B46-C414-4487-A3F7-33BEA89DC0B7}" presName="compNode" presStyleCnt="0"/>
      <dgm:spPr/>
    </dgm:pt>
    <dgm:pt modelId="{72AB90A6-C47E-43D7-BA2B-E62301B6A34D}" type="pres">
      <dgm:prSet presAssocID="{A9374B46-C414-4487-A3F7-33BEA89DC0B7}" presName="bgRect" presStyleLbl="bgShp" presStyleIdx="1" presStyleCnt="2"/>
      <dgm:spPr/>
    </dgm:pt>
    <dgm:pt modelId="{C3F794D7-A269-4CBF-AE36-80AEE6F22EBB}" type="pres">
      <dgm:prSet presAssocID="{A9374B46-C414-4487-A3F7-33BEA89DC0B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ce"/>
        </a:ext>
      </dgm:extLst>
    </dgm:pt>
    <dgm:pt modelId="{5F6C2441-DAEB-47C0-8321-3FBE63C69EE1}" type="pres">
      <dgm:prSet presAssocID="{A9374B46-C414-4487-A3F7-33BEA89DC0B7}" presName="spaceRect" presStyleCnt="0"/>
      <dgm:spPr/>
    </dgm:pt>
    <dgm:pt modelId="{F67869C1-A412-498D-9A7C-4FFA03723293}" type="pres">
      <dgm:prSet presAssocID="{A9374B46-C414-4487-A3F7-33BEA89DC0B7}" presName="parTx" presStyleLbl="revTx" presStyleIdx="1" presStyleCnt="2">
        <dgm:presLayoutVars>
          <dgm:chMax val="0"/>
          <dgm:chPref val="0"/>
        </dgm:presLayoutVars>
      </dgm:prSet>
      <dgm:spPr/>
    </dgm:pt>
  </dgm:ptLst>
  <dgm:cxnLst>
    <dgm:cxn modelId="{9256DB4A-E397-448D-A273-9A1EF47A0A5E}" type="presOf" srcId="{A9374B46-C414-4487-A3F7-33BEA89DC0B7}" destId="{F67869C1-A412-498D-9A7C-4FFA03723293}" srcOrd="0" destOrd="0" presId="urn:microsoft.com/office/officeart/2018/2/layout/IconVerticalSolidList"/>
    <dgm:cxn modelId="{B03BF288-67C2-4339-B9DE-22C8E4564651}" type="presOf" srcId="{B6D27228-2574-4282-808A-22D43EB6F1C7}" destId="{2BF6F7A9-06D7-41D3-8446-76F7EEFCF52B}" srcOrd="0" destOrd="0" presId="urn:microsoft.com/office/officeart/2018/2/layout/IconVerticalSolidList"/>
    <dgm:cxn modelId="{59E9FE91-DEC4-45A7-A621-39F6023DFA63}" srcId="{AD23C1FF-2BE9-4709-BAC4-63AEDF8E33EC}" destId="{B6D27228-2574-4282-808A-22D43EB6F1C7}" srcOrd="0" destOrd="0" parTransId="{41040772-F2A0-499D-B0D8-6A6073F1709B}" sibTransId="{1B86A2DE-C5D0-443A-AADD-B101666CC5C3}"/>
    <dgm:cxn modelId="{9095A795-9276-45F4-8699-EFB73BE44117}" type="presOf" srcId="{AD23C1FF-2BE9-4709-BAC4-63AEDF8E33EC}" destId="{4BD0CC71-0974-40C8-926C-9784A533CDD5}" srcOrd="0" destOrd="0" presId="urn:microsoft.com/office/officeart/2018/2/layout/IconVerticalSolidList"/>
    <dgm:cxn modelId="{37B954D1-D9C3-4582-A49B-7080922595F3}" srcId="{AD23C1FF-2BE9-4709-BAC4-63AEDF8E33EC}" destId="{A9374B46-C414-4487-A3F7-33BEA89DC0B7}" srcOrd="1" destOrd="0" parTransId="{A41308D2-E062-4335-9B0D-26990433FD0A}" sibTransId="{7EBBB6A9-455B-4F00-A831-40C4CF161A68}"/>
    <dgm:cxn modelId="{10194FB4-29B8-469F-95F5-674254FD6A31}" type="presParOf" srcId="{4BD0CC71-0974-40C8-926C-9784A533CDD5}" destId="{C2FAD95A-2C1D-4C6C-9B39-3CFCB89D7BBA}" srcOrd="0" destOrd="0" presId="urn:microsoft.com/office/officeart/2018/2/layout/IconVerticalSolidList"/>
    <dgm:cxn modelId="{6E690664-312E-4F4C-8D66-0BDBF050DF8C}" type="presParOf" srcId="{C2FAD95A-2C1D-4C6C-9B39-3CFCB89D7BBA}" destId="{F20E46A0-FF7D-4AD4-8D59-6CD5D1422E52}" srcOrd="0" destOrd="0" presId="urn:microsoft.com/office/officeart/2018/2/layout/IconVerticalSolidList"/>
    <dgm:cxn modelId="{5A9AB17D-4669-4638-885E-5267A3DDB608}" type="presParOf" srcId="{C2FAD95A-2C1D-4C6C-9B39-3CFCB89D7BBA}" destId="{B3F1FDE6-35C3-49FD-AD41-231B758537FE}" srcOrd="1" destOrd="0" presId="urn:microsoft.com/office/officeart/2018/2/layout/IconVerticalSolidList"/>
    <dgm:cxn modelId="{8E6B8F09-0F84-4784-B80A-C465EAE70D61}" type="presParOf" srcId="{C2FAD95A-2C1D-4C6C-9B39-3CFCB89D7BBA}" destId="{EDD29AFF-1A31-4F0B-85D3-E34A4F5D9D87}" srcOrd="2" destOrd="0" presId="urn:microsoft.com/office/officeart/2018/2/layout/IconVerticalSolidList"/>
    <dgm:cxn modelId="{3C1DC747-569F-4877-A411-8E5FE87DB136}" type="presParOf" srcId="{C2FAD95A-2C1D-4C6C-9B39-3CFCB89D7BBA}" destId="{2BF6F7A9-06D7-41D3-8446-76F7EEFCF52B}" srcOrd="3" destOrd="0" presId="urn:microsoft.com/office/officeart/2018/2/layout/IconVerticalSolidList"/>
    <dgm:cxn modelId="{776BF986-251D-4A47-A851-557D571F962A}" type="presParOf" srcId="{4BD0CC71-0974-40C8-926C-9784A533CDD5}" destId="{297C5835-A77A-4553-B0CE-DFD865AEE414}" srcOrd="1" destOrd="0" presId="urn:microsoft.com/office/officeart/2018/2/layout/IconVerticalSolidList"/>
    <dgm:cxn modelId="{50E2863C-5754-4229-BC9F-97D0FBA08E94}" type="presParOf" srcId="{4BD0CC71-0974-40C8-926C-9784A533CDD5}" destId="{2A62942A-5883-4DF8-A4BD-208BC9E2274B}" srcOrd="2" destOrd="0" presId="urn:microsoft.com/office/officeart/2018/2/layout/IconVerticalSolidList"/>
    <dgm:cxn modelId="{2C3BDDEB-2998-4DC5-A35F-EFC57039F937}" type="presParOf" srcId="{2A62942A-5883-4DF8-A4BD-208BC9E2274B}" destId="{72AB90A6-C47E-43D7-BA2B-E62301B6A34D}" srcOrd="0" destOrd="0" presId="urn:microsoft.com/office/officeart/2018/2/layout/IconVerticalSolidList"/>
    <dgm:cxn modelId="{91586EEE-A888-4464-A06F-C376B4CB99A1}" type="presParOf" srcId="{2A62942A-5883-4DF8-A4BD-208BC9E2274B}" destId="{C3F794D7-A269-4CBF-AE36-80AEE6F22EBB}" srcOrd="1" destOrd="0" presId="urn:microsoft.com/office/officeart/2018/2/layout/IconVerticalSolidList"/>
    <dgm:cxn modelId="{F76AD0FF-3708-4DF1-BCA0-8D7D3ED8A776}" type="presParOf" srcId="{2A62942A-5883-4DF8-A4BD-208BC9E2274B}" destId="{5F6C2441-DAEB-47C0-8321-3FBE63C69EE1}" srcOrd="2" destOrd="0" presId="urn:microsoft.com/office/officeart/2018/2/layout/IconVerticalSolidList"/>
    <dgm:cxn modelId="{2DCA1A1B-1EFE-4B11-9D7C-E239C7F3AEF1}" type="presParOf" srcId="{2A62942A-5883-4DF8-A4BD-208BC9E2274B}" destId="{F67869C1-A412-498D-9A7C-4FFA0372329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C0BD28-47CE-4A27-95C8-6795D38191E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9B9B0C7-2C54-41A2-9070-963BD2905231}">
      <dgm:prSet/>
      <dgm:spPr/>
      <dgm:t>
        <a:bodyPr/>
        <a:lstStyle/>
        <a:p>
          <a:r>
            <a:rPr lang="en-US"/>
            <a:t>Two competing software companies are after an important contract. Company A is twice as likely to win this competition as company B. What is the probability of winning the contract for each company A and B?</a:t>
          </a:r>
        </a:p>
      </dgm:t>
    </dgm:pt>
    <dgm:pt modelId="{7F121E74-C6BF-46F1-A20E-23BBD2B0F0BD}" type="parTrans" cxnId="{C4258FAB-74A9-474B-9FE9-100D24D899E5}">
      <dgm:prSet/>
      <dgm:spPr/>
      <dgm:t>
        <a:bodyPr/>
        <a:lstStyle/>
        <a:p>
          <a:endParaRPr lang="en-US"/>
        </a:p>
      </dgm:t>
    </dgm:pt>
    <dgm:pt modelId="{B3105752-A552-43FA-99F8-2A8E4E2BCE6B}" type="sibTrans" cxnId="{C4258FAB-74A9-474B-9FE9-100D24D899E5}">
      <dgm:prSet/>
      <dgm:spPr/>
      <dgm:t>
        <a:bodyPr/>
        <a:lstStyle/>
        <a:p>
          <a:endParaRPr lang="en-US"/>
        </a:p>
      </dgm:t>
    </dgm:pt>
    <dgm:pt modelId="{59DC2CF5-2369-4B0D-B51C-002802479535}">
      <dgm:prSet/>
      <dgm:spPr/>
      <dgm:t>
        <a:bodyPr/>
        <a:lstStyle/>
        <a:p>
          <a:r>
            <a:rPr lang="en-US"/>
            <a:t>Answer: The probability to win the contract equals 2/3 for A and 1/3 for B.</a:t>
          </a:r>
        </a:p>
      </dgm:t>
    </dgm:pt>
    <dgm:pt modelId="{F20295E5-49FC-4F39-8799-9430BE77D504}" type="parTrans" cxnId="{A831EBF1-CC43-4238-8EEB-BBF201ECFD58}">
      <dgm:prSet/>
      <dgm:spPr/>
      <dgm:t>
        <a:bodyPr/>
        <a:lstStyle/>
        <a:p>
          <a:endParaRPr lang="en-US"/>
        </a:p>
      </dgm:t>
    </dgm:pt>
    <dgm:pt modelId="{9249EA0E-7AD6-41E0-ABCD-1EA91A02AA17}" type="sibTrans" cxnId="{A831EBF1-CC43-4238-8EEB-BBF201ECFD58}">
      <dgm:prSet/>
      <dgm:spPr/>
      <dgm:t>
        <a:bodyPr/>
        <a:lstStyle/>
        <a:p>
          <a:endParaRPr lang="en-US"/>
        </a:p>
      </dgm:t>
    </dgm:pt>
    <dgm:pt modelId="{1A3C6C44-36E9-4487-9230-05AC2C6B44B9}" type="pres">
      <dgm:prSet presAssocID="{4DC0BD28-47CE-4A27-95C8-6795D38191E9}" presName="root" presStyleCnt="0">
        <dgm:presLayoutVars>
          <dgm:dir/>
          <dgm:resizeHandles val="exact"/>
        </dgm:presLayoutVars>
      </dgm:prSet>
      <dgm:spPr/>
    </dgm:pt>
    <dgm:pt modelId="{D53FE57D-DA4A-4A0B-87DE-90C3B3233708}" type="pres">
      <dgm:prSet presAssocID="{B9B9B0C7-2C54-41A2-9070-963BD2905231}" presName="compNode" presStyleCnt="0"/>
      <dgm:spPr/>
    </dgm:pt>
    <dgm:pt modelId="{646AAB57-F9EF-408A-BEA9-BCE1AB7C6101}" type="pres">
      <dgm:prSet presAssocID="{B9B9B0C7-2C54-41A2-9070-963BD2905231}" presName="bgRect" presStyleLbl="bgShp" presStyleIdx="0" presStyleCnt="2"/>
      <dgm:spPr/>
    </dgm:pt>
    <dgm:pt modelId="{245951C8-0C0A-4B96-BA71-A89DE8F49755}" type="pres">
      <dgm:prSet presAssocID="{B9B9B0C7-2C54-41A2-9070-963BD290523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038DDAFF-893D-4EA2-A508-0277B19C27BE}" type="pres">
      <dgm:prSet presAssocID="{B9B9B0C7-2C54-41A2-9070-963BD2905231}" presName="spaceRect" presStyleCnt="0"/>
      <dgm:spPr/>
    </dgm:pt>
    <dgm:pt modelId="{3F6B8E90-BCE5-40B4-8B31-CEE96169D513}" type="pres">
      <dgm:prSet presAssocID="{B9B9B0C7-2C54-41A2-9070-963BD2905231}" presName="parTx" presStyleLbl="revTx" presStyleIdx="0" presStyleCnt="2">
        <dgm:presLayoutVars>
          <dgm:chMax val="0"/>
          <dgm:chPref val="0"/>
        </dgm:presLayoutVars>
      </dgm:prSet>
      <dgm:spPr/>
    </dgm:pt>
    <dgm:pt modelId="{CC5C80A1-19BA-47D6-97F2-63489C474240}" type="pres">
      <dgm:prSet presAssocID="{B3105752-A552-43FA-99F8-2A8E4E2BCE6B}" presName="sibTrans" presStyleCnt="0"/>
      <dgm:spPr/>
    </dgm:pt>
    <dgm:pt modelId="{49F7F7BF-5EA3-4FB0-B8A9-0F5AC3FDC5FF}" type="pres">
      <dgm:prSet presAssocID="{59DC2CF5-2369-4B0D-B51C-002802479535}" presName="compNode" presStyleCnt="0"/>
      <dgm:spPr/>
    </dgm:pt>
    <dgm:pt modelId="{099B10D7-050B-4B07-9E0B-8EEC51953E50}" type="pres">
      <dgm:prSet presAssocID="{59DC2CF5-2369-4B0D-B51C-002802479535}" presName="bgRect" presStyleLbl="bgShp" presStyleIdx="1" presStyleCnt="2"/>
      <dgm:spPr/>
    </dgm:pt>
    <dgm:pt modelId="{23B8E9E6-A37F-4F64-8DAB-379360E9DEBB}" type="pres">
      <dgm:prSet presAssocID="{59DC2CF5-2369-4B0D-B51C-00280247953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6B16C076-24F6-49AD-91B7-407C776855F8}" type="pres">
      <dgm:prSet presAssocID="{59DC2CF5-2369-4B0D-B51C-002802479535}" presName="spaceRect" presStyleCnt="0"/>
      <dgm:spPr/>
    </dgm:pt>
    <dgm:pt modelId="{90513389-1F2C-4972-A05A-563CDF19C64E}" type="pres">
      <dgm:prSet presAssocID="{59DC2CF5-2369-4B0D-B51C-002802479535}" presName="parTx" presStyleLbl="revTx" presStyleIdx="1" presStyleCnt="2">
        <dgm:presLayoutVars>
          <dgm:chMax val="0"/>
          <dgm:chPref val="0"/>
        </dgm:presLayoutVars>
      </dgm:prSet>
      <dgm:spPr/>
    </dgm:pt>
  </dgm:ptLst>
  <dgm:cxnLst>
    <dgm:cxn modelId="{AA0EE222-DADF-4C6D-A55B-F6C9681D3E82}" type="presOf" srcId="{B9B9B0C7-2C54-41A2-9070-963BD2905231}" destId="{3F6B8E90-BCE5-40B4-8B31-CEE96169D513}" srcOrd="0" destOrd="0" presId="urn:microsoft.com/office/officeart/2018/2/layout/IconVerticalSolidList"/>
    <dgm:cxn modelId="{951D2029-81FF-498B-9284-055F71355079}" type="presOf" srcId="{4DC0BD28-47CE-4A27-95C8-6795D38191E9}" destId="{1A3C6C44-36E9-4487-9230-05AC2C6B44B9}" srcOrd="0" destOrd="0" presId="urn:microsoft.com/office/officeart/2018/2/layout/IconVerticalSolidList"/>
    <dgm:cxn modelId="{45715B30-8903-44FD-B340-0FD97321C7E6}" type="presOf" srcId="{59DC2CF5-2369-4B0D-B51C-002802479535}" destId="{90513389-1F2C-4972-A05A-563CDF19C64E}" srcOrd="0" destOrd="0" presId="urn:microsoft.com/office/officeart/2018/2/layout/IconVerticalSolidList"/>
    <dgm:cxn modelId="{C4258FAB-74A9-474B-9FE9-100D24D899E5}" srcId="{4DC0BD28-47CE-4A27-95C8-6795D38191E9}" destId="{B9B9B0C7-2C54-41A2-9070-963BD2905231}" srcOrd="0" destOrd="0" parTransId="{7F121E74-C6BF-46F1-A20E-23BBD2B0F0BD}" sibTransId="{B3105752-A552-43FA-99F8-2A8E4E2BCE6B}"/>
    <dgm:cxn modelId="{A831EBF1-CC43-4238-8EEB-BBF201ECFD58}" srcId="{4DC0BD28-47CE-4A27-95C8-6795D38191E9}" destId="{59DC2CF5-2369-4B0D-B51C-002802479535}" srcOrd="1" destOrd="0" parTransId="{F20295E5-49FC-4F39-8799-9430BE77D504}" sibTransId="{9249EA0E-7AD6-41E0-ABCD-1EA91A02AA17}"/>
    <dgm:cxn modelId="{0C19F29B-CA88-436F-9451-35F784F01C5A}" type="presParOf" srcId="{1A3C6C44-36E9-4487-9230-05AC2C6B44B9}" destId="{D53FE57D-DA4A-4A0B-87DE-90C3B3233708}" srcOrd="0" destOrd="0" presId="urn:microsoft.com/office/officeart/2018/2/layout/IconVerticalSolidList"/>
    <dgm:cxn modelId="{4B2D48AB-7DC1-4FFD-9CCC-3F419D1F1286}" type="presParOf" srcId="{D53FE57D-DA4A-4A0B-87DE-90C3B3233708}" destId="{646AAB57-F9EF-408A-BEA9-BCE1AB7C6101}" srcOrd="0" destOrd="0" presId="urn:microsoft.com/office/officeart/2018/2/layout/IconVerticalSolidList"/>
    <dgm:cxn modelId="{3F8D426D-A907-4824-9D49-3AAE509C6803}" type="presParOf" srcId="{D53FE57D-DA4A-4A0B-87DE-90C3B3233708}" destId="{245951C8-0C0A-4B96-BA71-A89DE8F49755}" srcOrd="1" destOrd="0" presId="urn:microsoft.com/office/officeart/2018/2/layout/IconVerticalSolidList"/>
    <dgm:cxn modelId="{78182A20-AFCD-499F-B3F5-74824510652B}" type="presParOf" srcId="{D53FE57D-DA4A-4A0B-87DE-90C3B3233708}" destId="{038DDAFF-893D-4EA2-A508-0277B19C27BE}" srcOrd="2" destOrd="0" presId="urn:microsoft.com/office/officeart/2018/2/layout/IconVerticalSolidList"/>
    <dgm:cxn modelId="{84391E17-8C85-457D-9AF5-3509C4618A9E}" type="presParOf" srcId="{D53FE57D-DA4A-4A0B-87DE-90C3B3233708}" destId="{3F6B8E90-BCE5-40B4-8B31-CEE96169D513}" srcOrd="3" destOrd="0" presId="urn:microsoft.com/office/officeart/2018/2/layout/IconVerticalSolidList"/>
    <dgm:cxn modelId="{DB9C0675-6F0A-4049-BF7A-030959E20588}" type="presParOf" srcId="{1A3C6C44-36E9-4487-9230-05AC2C6B44B9}" destId="{CC5C80A1-19BA-47D6-97F2-63489C474240}" srcOrd="1" destOrd="0" presId="urn:microsoft.com/office/officeart/2018/2/layout/IconVerticalSolidList"/>
    <dgm:cxn modelId="{DF3531F0-CA17-4B4C-825C-531C31BBB81E}" type="presParOf" srcId="{1A3C6C44-36E9-4487-9230-05AC2C6B44B9}" destId="{49F7F7BF-5EA3-4FB0-B8A9-0F5AC3FDC5FF}" srcOrd="2" destOrd="0" presId="urn:microsoft.com/office/officeart/2018/2/layout/IconVerticalSolidList"/>
    <dgm:cxn modelId="{60A32D3D-9FFE-4602-B69A-1ACDA46A66BA}" type="presParOf" srcId="{49F7F7BF-5EA3-4FB0-B8A9-0F5AC3FDC5FF}" destId="{099B10D7-050B-4B07-9E0B-8EEC51953E50}" srcOrd="0" destOrd="0" presId="urn:microsoft.com/office/officeart/2018/2/layout/IconVerticalSolidList"/>
    <dgm:cxn modelId="{636ADE9B-EB4D-46E1-BF19-FF527C865D3F}" type="presParOf" srcId="{49F7F7BF-5EA3-4FB0-B8A9-0F5AC3FDC5FF}" destId="{23B8E9E6-A37F-4F64-8DAB-379360E9DEBB}" srcOrd="1" destOrd="0" presId="urn:microsoft.com/office/officeart/2018/2/layout/IconVerticalSolidList"/>
    <dgm:cxn modelId="{DC87B096-FF3A-4947-8275-BD1554EA41C2}" type="presParOf" srcId="{49F7F7BF-5EA3-4FB0-B8A9-0F5AC3FDC5FF}" destId="{6B16C076-24F6-49AD-91B7-407C776855F8}" srcOrd="2" destOrd="0" presId="urn:microsoft.com/office/officeart/2018/2/layout/IconVerticalSolidList"/>
    <dgm:cxn modelId="{29ADAF27-C67E-4829-BE5B-563ED6E39AFB}" type="presParOf" srcId="{49F7F7BF-5EA3-4FB0-B8A9-0F5AC3FDC5FF}" destId="{90513389-1F2C-4972-A05A-563CDF19C64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A13FAF-A69C-6548-A16D-89827573BACE}">
      <dsp:nvSpPr>
        <dsp:cNvPr id="0" name=""/>
        <dsp:cNvSpPr/>
      </dsp:nvSpPr>
      <dsp:spPr>
        <a:xfrm>
          <a:off x="0" y="96510"/>
          <a:ext cx="6628804" cy="2358719"/>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A tossed die can produce one of 6 possible outcomes: 1 dot through 6 dots. Each outcome is an event. There are other events: observing an even number of dots, an odd number of dots, number of dots less than 3, etc.</a:t>
          </a:r>
        </a:p>
      </dsp:txBody>
      <dsp:txXfrm>
        <a:off x="115143" y="211653"/>
        <a:ext cx="6398518" cy="2128433"/>
      </dsp:txXfrm>
    </dsp:sp>
    <dsp:sp modelId="{E59E1785-938B-5449-8646-92B2917C22B3}">
      <dsp:nvSpPr>
        <dsp:cNvPr id="0" name=""/>
        <dsp:cNvSpPr/>
      </dsp:nvSpPr>
      <dsp:spPr>
        <a:xfrm>
          <a:off x="0" y="2524350"/>
          <a:ext cx="6628804" cy="2358719"/>
        </a:xfrm>
        <a:prstGeom prst="roundRect">
          <a:avLst/>
        </a:prstGeom>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A sample space of </a:t>
          </a:r>
          <a:r>
            <a:rPr lang="en-US" sz="2400" i="1" kern="1200"/>
            <a:t>N</a:t>
          </a:r>
          <a:r>
            <a:rPr lang="en-US" sz="2400" kern="1200"/>
            <a:t> possible outcomes yields 2</a:t>
          </a:r>
          <a:r>
            <a:rPr lang="en-US" sz="2400" i="1" kern="1200" baseline="30000"/>
            <a:t>N</a:t>
          </a:r>
          <a:r>
            <a:rPr lang="en-US" sz="2400" kern="1200"/>
            <a:t> possible events.</a:t>
          </a:r>
        </a:p>
      </dsp:txBody>
      <dsp:txXfrm>
        <a:off x="115143" y="2639493"/>
        <a:ext cx="6398518" cy="21284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0E46A0-FF7D-4AD4-8D59-6CD5D1422E52}">
      <dsp:nvSpPr>
        <dsp:cNvPr id="0" name=""/>
        <dsp:cNvSpPr/>
      </dsp:nvSpPr>
      <dsp:spPr>
        <a:xfrm>
          <a:off x="0" y="809181"/>
          <a:ext cx="6628804" cy="149387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F1FDE6-35C3-49FD-AD41-231B758537FE}">
      <dsp:nvSpPr>
        <dsp:cNvPr id="0" name=""/>
        <dsp:cNvSpPr/>
      </dsp:nvSpPr>
      <dsp:spPr>
        <a:xfrm>
          <a:off x="451896" y="1145303"/>
          <a:ext cx="821630" cy="8216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BF6F7A9-06D7-41D3-8446-76F7EEFCF52B}">
      <dsp:nvSpPr>
        <dsp:cNvPr id="0" name=""/>
        <dsp:cNvSpPr/>
      </dsp:nvSpPr>
      <dsp:spPr>
        <a:xfrm>
          <a:off x="1725424" y="809181"/>
          <a:ext cx="4903379" cy="1493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102" tIns="158102" rIns="158102" bIns="158102" numCol="1" spcCol="1270" anchor="ctr" anchorCtr="0">
          <a:noAutofit/>
        </a:bodyPr>
        <a:lstStyle/>
        <a:p>
          <a:pPr marL="0" lvl="0" indent="0" algn="l" defTabSz="800100">
            <a:lnSpc>
              <a:spcPct val="90000"/>
            </a:lnSpc>
            <a:spcBef>
              <a:spcPct val="0"/>
            </a:spcBef>
            <a:spcAft>
              <a:spcPct val="35000"/>
            </a:spcAft>
            <a:buNone/>
          </a:pPr>
          <a:r>
            <a:rPr lang="en-US" sz="1800" kern="1200"/>
            <a:t>If there are 5 communication channels in service, and a channel is selected at random when a telephone call is placed, what is the probability of each channel being selected? </a:t>
          </a:r>
        </a:p>
      </dsp:txBody>
      <dsp:txXfrm>
        <a:off x="1725424" y="809181"/>
        <a:ext cx="4903379" cy="1493874"/>
      </dsp:txXfrm>
    </dsp:sp>
    <dsp:sp modelId="{72AB90A6-C47E-43D7-BA2B-E62301B6A34D}">
      <dsp:nvSpPr>
        <dsp:cNvPr id="0" name=""/>
        <dsp:cNvSpPr/>
      </dsp:nvSpPr>
      <dsp:spPr>
        <a:xfrm>
          <a:off x="0" y="2676524"/>
          <a:ext cx="6628804" cy="149387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F794D7-A269-4CBF-AE36-80AEE6F22EBB}">
      <dsp:nvSpPr>
        <dsp:cNvPr id="0" name=""/>
        <dsp:cNvSpPr/>
      </dsp:nvSpPr>
      <dsp:spPr>
        <a:xfrm>
          <a:off x="451896" y="3012646"/>
          <a:ext cx="821630" cy="8216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67869C1-A412-498D-9A7C-4FFA03723293}">
      <dsp:nvSpPr>
        <dsp:cNvPr id="0" name=""/>
        <dsp:cNvSpPr/>
      </dsp:nvSpPr>
      <dsp:spPr>
        <a:xfrm>
          <a:off x="1725424" y="2676524"/>
          <a:ext cx="4903379" cy="1493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102" tIns="158102" rIns="158102" bIns="158102" numCol="1" spcCol="1270" anchor="ctr" anchorCtr="0">
          <a:noAutofit/>
        </a:bodyPr>
        <a:lstStyle/>
        <a:p>
          <a:pPr marL="0" lvl="0" indent="0" algn="l" defTabSz="800100">
            <a:lnSpc>
              <a:spcPct val="90000"/>
            </a:lnSpc>
            <a:spcBef>
              <a:spcPct val="0"/>
            </a:spcBef>
            <a:spcAft>
              <a:spcPct val="35000"/>
            </a:spcAft>
            <a:buNone/>
          </a:pPr>
          <a:r>
            <a:rPr lang="en-US" sz="1800" kern="1200"/>
            <a:t>Answer: Each channel has a probability 1/5 = 0.2 of being selected.</a:t>
          </a:r>
        </a:p>
      </dsp:txBody>
      <dsp:txXfrm>
        <a:off x="1725424" y="2676524"/>
        <a:ext cx="4903379" cy="14938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6AAB57-F9EF-408A-BEA9-BCE1AB7C6101}">
      <dsp:nvSpPr>
        <dsp:cNvPr id="0" name=""/>
        <dsp:cNvSpPr/>
      </dsp:nvSpPr>
      <dsp:spPr>
        <a:xfrm>
          <a:off x="0" y="809181"/>
          <a:ext cx="6628804" cy="14938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5951C8-0C0A-4B96-BA71-A89DE8F49755}">
      <dsp:nvSpPr>
        <dsp:cNvPr id="0" name=""/>
        <dsp:cNvSpPr/>
      </dsp:nvSpPr>
      <dsp:spPr>
        <a:xfrm>
          <a:off x="451896" y="1145303"/>
          <a:ext cx="821630" cy="8216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F6B8E90-BCE5-40B4-8B31-CEE96169D513}">
      <dsp:nvSpPr>
        <dsp:cNvPr id="0" name=""/>
        <dsp:cNvSpPr/>
      </dsp:nvSpPr>
      <dsp:spPr>
        <a:xfrm>
          <a:off x="1725424" y="809181"/>
          <a:ext cx="4903379" cy="1493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102" tIns="158102" rIns="158102" bIns="158102" numCol="1" spcCol="1270" anchor="ctr" anchorCtr="0">
          <a:noAutofit/>
        </a:bodyPr>
        <a:lstStyle/>
        <a:p>
          <a:pPr marL="0" lvl="0" indent="0" algn="l" defTabSz="755650">
            <a:lnSpc>
              <a:spcPct val="90000"/>
            </a:lnSpc>
            <a:spcBef>
              <a:spcPct val="0"/>
            </a:spcBef>
            <a:spcAft>
              <a:spcPct val="35000"/>
            </a:spcAft>
            <a:buNone/>
          </a:pPr>
          <a:r>
            <a:rPr lang="en-US" sz="1700" kern="1200"/>
            <a:t>Two competing software companies are after an important contract. Company A is twice as likely to win this competition as company B. What is the probability of winning the contract for each company A and B?</a:t>
          </a:r>
        </a:p>
      </dsp:txBody>
      <dsp:txXfrm>
        <a:off x="1725424" y="809181"/>
        <a:ext cx="4903379" cy="1493874"/>
      </dsp:txXfrm>
    </dsp:sp>
    <dsp:sp modelId="{099B10D7-050B-4B07-9E0B-8EEC51953E50}">
      <dsp:nvSpPr>
        <dsp:cNvPr id="0" name=""/>
        <dsp:cNvSpPr/>
      </dsp:nvSpPr>
      <dsp:spPr>
        <a:xfrm>
          <a:off x="0" y="2676524"/>
          <a:ext cx="6628804" cy="14938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B8E9E6-A37F-4F64-8DAB-379360E9DEBB}">
      <dsp:nvSpPr>
        <dsp:cNvPr id="0" name=""/>
        <dsp:cNvSpPr/>
      </dsp:nvSpPr>
      <dsp:spPr>
        <a:xfrm>
          <a:off x="451896" y="3012646"/>
          <a:ext cx="821630" cy="8216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0513389-1F2C-4972-A05A-563CDF19C64E}">
      <dsp:nvSpPr>
        <dsp:cNvPr id="0" name=""/>
        <dsp:cNvSpPr/>
      </dsp:nvSpPr>
      <dsp:spPr>
        <a:xfrm>
          <a:off x="1725424" y="2676524"/>
          <a:ext cx="4903379" cy="1493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102" tIns="158102" rIns="158102" bIns="158102" numCol="1" spcCol="1270" anchor="ctr" anchorCtr="0">
          <a:noAutofit/>
        </a:bodyPr>
        <a:lstStyle/>
        <a:p>
          <a:pPr marL="0" lvl="0" indent="0" algn="l" defTabSz="755650">
            <a:lnSpc>
              <a:spcPct val="90000"/>
            </a:lnSpc>
            <a:spcBef>
              <a:spcPct val="0"/>
            </a:spcBef>
            <a:spcAft>
              <a:spcPct val="35000"/>
            </a:spcAft>
            <a:buNone/>
          </a:pPr>
          <a:r>
            <a:rPr lang="en-US" sz="1700" kern="1200"/>
            <a:t>Answer: The probability to win the contract equals 2/3 for A and 1/3 for B.</a:t>
          </a:r>
        </a:p>
      </dsp:txBody>
      <dsp:txXfrm>
        <a:off x="1725424" y="2676524"/>
        <a:ext cx="4903379" cy="149387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6T21:06:51.948"/>
    </inkml:context>
    <inkml:brush xml:id="br0">
      <inkml:brushProperty name="width" value="0.35" units="cm"/>
      <inkml:brushProperty name="height" value="0.35" units="cm"/>
      <inkml:brushProperty name="color" value="#FFFFFF"/>
    </inkml:brush>
  </inkml:definitions>
  <inkml:trace contextRef="#ctx0" brushRef="#br0">12834 10733 0 0 0,'7'0'0'0'0,"16"-7"0"0"0,17-16 0 0 0,17-10 0 0 0,11-8 0 0 0,8-2 0 0 0,-1-2 0 0 0,-8 0 0 0 0,-7 9 0 0 0,-29 9 0 0 0,-39 23 0 0 0,-39 27 0 0 0,-33 29 0 0 0,-15 13 0 0 0,-13 9 0 0 0,-2 6 0 0 0,11 3 0 0 0,9-6 0 0 0,13-9 0 0 0,33-23 0 0 0,38-33 0 0 0,40-32 0 0 0,28-13 0 0 0,18-14 0 0 0,1-7 0 0 0,-5 7 0 0 0,-10 4 0 0 0,-36 23 0 0 0,-37 29 0 0 0,-30 19 0 0 0,-24 19 0 0 0,-8 9 0 0 0,1 1 0 0 0,6-9 0 0 0,12-6 0 0 0,29-30 0 0 0,32-32 0 0 0,42-32 0 0 0,17-14 0 0 0,19-11 0 0 0,7-4 0 0 0,-5 3 0 0 0,-12 16 0 0 0,-12 11 0 0 0,-25 15 0 0 0,-32 33 0 0 0,-40 32 0 0 0,-34 24 0 0 0,-14 10 0 0 0,-6 8 0 0 0,3-1 0 0 0,9-6 0 0 0,9-14 0 0 0,24-21 0 0 0,30-31 0 0 0,39-34 0 0 0,41-33 0 0 0,22-17 0 0 0,9-2 0 0 0,1 1 0 0 0,-10 8 0 0 0,-14 18 0 0 0,-35 25 0 0 0,-37 34 0 0 0,-35 30 0 0 0,-19 17 0 0 0,-15 15 0 0 0,-4 4 0 0 0,2-2 0 0 0,6-11 0 0 0,19-15 0 0 0,23-20 0 0 0,28-20 0 0 0,19-16 0 0 0,11-11 0 0 0,5-8 0 0 0,1 4 0 0 0,-13 20 0 0 0,-21 27 0 0 0,-33 33 0 0 0,-19 14 0 0 0,-18 12 0 0 0,-6 0 0 0 0,1-5 0 0 0,10-7 0 0 0,8-6 0 0 0,17-13 0 0 0,28-26 0 0 0,19-30 0 0 0,21-19 0 0 0,16-10 0 0 0,12-4 0 0 0,-5-1 0 0 0,-8 8 0 0 0,-13 4 0 0 0,-7 10 0 0 0,-10 15 0 0 0,-16 24 0 0 0,-31 23 0 0 0,-26 28 0 0 0,-11 9 0 0 0,-11 6 0 0 0,1 5 0 0 0,3-6 0 0 0,42-50 0 0 0,57-77 0 0 0,72-84 0 0 0,37-41 0 0 0,9-3 0 0 0,-1-7 0 0 0,-14 16 0 0 0,-8 16 0 0 0,-28 27 0 0 0,-37 49 0 0 0,-64 72 0 0 0,-73 78 0 0 0,-46 54 0 0 0,-22 27 0 0 0,-9 14 0 0 0,1 6 0 0 0,12-12 0 0 0,15-27 0 0 0,42-57 0 0 0,75-82 0 0 0,60-68 0 0 0,33-42 0 0 0,29-23 0 0 0,16-14 0 0 0,-3 4 0 0 0,-15 21 0 0 0,-42 53 0 0 0,-102 113 0 0 0,-87 99 0 0 0,-79 88 0 0 0,-34 39 0 0 0,1-11 0 0 0,13-9 0 0 0,27-31 0 0 0,20-25 0 0 0,50-58 0 0 0,102-114 0 0 0,93-100 0 0 0,75-77 0 0 0,32-39 0 0 0,25-20 0 0 0,5-7 0 0 0,-6 1 0 0 0,-33 38 0 0 0,-67 79 0 0 0,-106 119 0 0 0,-95 106 0 0 0,-59 74 0 0 0,-32 25 0 0 0,-11 17 0 0 0,-1-4 0 0 0,12-13 0 0 0,86-98 0 0 0,127-152 0 0 0,100-117 0 0 0,56-62 0 0 0,16-14 0 0 0,1-3 0 0 0,-13 17 0 0 0,-11 17 0 0 0,-37 49 0 0 0,-76 98 0 0 0,-91 111 0 0 0,-68 80 0 0 0,-32 36 0 0 0,-23 23 0 0 0,-6 3 0 0 0,9-18 0 0 0,23-27 0 0 0,38-41 0 0 0,55-75 0 0 0,59-65 0 0 0,38-49 0 0 0,29-34 0 0 0,17-19 0 0 0,4-2 0 0 0,-4 6 0 0 0,-22 38 0 0 0,-48 53 0 0 0,-51 59 0 0 0,-31 38 0 0 0,-23 35 0 0 0,-15 13 0 0 0,-2 2 0 0 0,13-14 0 0 0,31-44 0 0 0,42-60 0 0 0,27-37 0 0 0,20-32 0 0 0,15-12 0 0 0,3-6 0 0 0,-25 26 0 0 0,-35 37 0 0 0,-26 29 0 0 0,-24 28 0 0 0,-14 15 0 0 0,3 6 0 0 0,9-20 0 0 0,25-50 0 0 0,29-42 0 0 0,25-33 0 0 0,20-21 0 0 0,6-5 0 0 0,-8 4 0 0 0,-6 7 0 0 0,-27 28 0 0 0,-51 55 0 0 0,-63 66 0 0 0,-50 60 0 0 0,-16 26 0 0 0,-15 25 0 0 0,8 7 0 0 0,17-10 0 0 0,13-17 0 0 0,42-51 0 0 0,65-82 0 0 0,76-96 0 0 0,52-51 0 0 0,21-23 0 0 0,10-9 0 0 0,-4 5 0 0 0,-10 11 0 0 0,-19 26 0 0 0,-61 64 0 0 0,-71 79 0 0 0,-51 58 0 0 0,-46 52 0 0 0,-15 21 0 0 0,3 7 0 0 0,5-8 0 0 0,19-20 0 0 0,21-23 0 0 0,42-48 0 0 0,70-80 0 0 0,87-95 0 0 0,47-61 0 0 0,25-25 0 0 0,10-11 0 0 0,-6 13 0 0 0,-20 23 0 0 0,-31 28 0 0 0,-50 50 0 0 0,-108 112 0 0 0,-89 104 0 0 0,-94 97 0 0 0,-38 54 0 0 0,3 5 0 0 0,9-8 0 0 0,25-26 0 0 0,20-23 0 0 0,44-41 0 0 0,61-67 0 0 0,120-133 0 0 0,90-101 0 0 0,92-101 0 0 0,37-39 0 0 0,-3 9 0 0 0,-24 22 0 0 0,-29 39 0 0 0,-27 29 0 0 0,-56 65 0 0 0,-108 113 0 0 0,-131 141 0 0 0,-85 100 0 0 0,-88 99 0 0 0,-21 26 0 0 0,24-28 0 0 0,27-37 0 0 0,47-48 0 0 0,34-40 0 0 0,69-84 0 0 0,124-144 0 0 0,143-167 0 0 0,88-99 0 0 0,38-36 0 0 0,-6 16 0 0 0,-8 18 0 0 0,-28 30 0 0 0,-32 38 0 0 0,-70 83 0 0 0,-99 106 0 0 0,-74 91 0 0 0,-72 84 0 0 0,-29 37 0 0 0,-11 14 0 0 0,8-12 0 0 0,22-24 0 0 0,25-33 0 0 0,58-73 0 0 0,49-66 0 0 0,45-52 0 0 0,34-36 0 0 0,16-22 0 0 0,5-4 0 0 0,-9 11 0 0 0,-21 20 0 0 0,-30 38 0 0 0,-37 49 0 0 0,-33 39 0 0 0,-27 29 0 0 0,-18 16 0 0 0,-4 3 0 0 0,10-7 0 0 0,9-8 0 0 0,14-22 0 0 0,20-40 0 0 0,28-40 0 0 0,32-49 0 0 0,24-24 0 0 0,15-7 0 0 0,0-4 0 0 0,-6 12 0 0 0,-9 16 0 0 0,-15 18 0 0 0,-23 22 0 0 0,-29 32 0 0 0,-29 34 0 0 0,-14 29 0 0 0,-15 20 0 0 0,-9 6 0 0 0,-1-1 0 0 0,6-6 0 0 0,13-27 0 0 0,30-40 0 0 0,25-26 0 0 0,26-21 0 0 0,15-16 0 0 0,-1-3 0 0 0,1 3 0 0 0,-9 7 0 0 0,-16 21 0 0 0,-26 37 0 0 0,-17 26 0 0 0,-20 24 0 0 0,-8 9 0 0 0,-3 3 0 0 0,2-2 0 0 0,9-4 0 0 0,13-17 0 0 0,18-29 0 0 0,18-23 0 0 0,15-15 0 0 0,11-9 0 0 0,7-5 0 0 0,-2 12 0 0 0,-22 26 0 0 0,-20 27 0 0 0,-22 25 0 0 0,-14 10 0 0 0,-6 11 0 0 0,-2-7 0 0 0,7-6 0 0 0,12-19 0 0 0,24-29 0 0 0,20-29 0 0 0,15-24 0 0 0,17-11 0 0 0,6-9 0 0 0,-4 0 0 0 0,-10 19 0 0 0,-19 31 0 0 0,-26 46 0 0 0,-26 39 0 0 0,-13 22 0 0 0,-12 9 0 0 0,-4 2 0 0 0,2-9 0 0 0,12-14 0 0 0,8-19 0 0 0,23-34 0 0 0,30-48 0 0 0,25-33 0 0 0,15-29 0 0 0,11-12 0 0 0,8 3 0 0 0,-7 11 0 0 0,-14 13 0 0 0,-10 18 0 0 0,-18 26 0 0 0,-26 37 0 0 0,-27 38 0 0 0,-21 25 0 0 0,-16 19 0 0 0,-10 9 0 0 0,2-6 0 0 0,6-13 0 0 0,23-33 0 0 0,39-53 0 0 0,35-46 0 0 0,33-50 0 0 0,21-13 0 0 0,10-9 0 0 0,-4 10 0 0 0,-3 10 0 0 0,-15 36 0 0 0,-41 50 0 0 0,-38 54 0 0 0,-31 43 0 0 0,-23 27 0 0 0,-14 16 0 0 0,6 1 0 0 0,9-21 0 0 0,8-22 0 0 0,20-38 0 0 0,37-47 0 0 0,39-50 0 0 0,25-31 0 0 0,16-20 0 0 0,8-8 0 0 0,-6 10 0 0 0,-9 14 0 0 0,-10 16 0 0 0,-18 27 0 0 0,-22 35 0 0 0,-30 46 0 0 0,-27 31 0 0 0,-16 18 0 0 0,-12 8 0 0 0,-4 2 0 0 0,9-9 0 0 0,8-11 0 0 0,17-33 0 0 0,29-37 0 0 0,21-33 0 0 0,14-18 0 0 0,8-16 0 0 0,4-4 0 0 0,-7 3 0 0 0,-2 11 0 0 0,-14 36 0 0 0,-33 48 0 0 0,-34 46 0 0 0,-16 23 0 0 0,-13 8 0 0 0,-7 0 0 0 0,3-6 0 0 0,8-13 0 0 0,16-28 0 0 0,30-53 0 0 0,40-62 0 0 0,31-43 0 0 0,20-18 0 0 0,13-17 0 0 0,7-1 0 0 0,-6 16 0 0 0,-16 21 0 0 0,-33 53 0 0 0,-36 55 0 0 0,-52 60 0 0 0,-44 57 0 0 0,-11 22 0 0 0,-9 5 0 0 0,3-11 0 0 0,14-23 0 0 0,25-25 0 0 0,39-64 0 0 0,46-66 0 0 0,42-53 0 0 0,21-28 0 0 0,17-14 0 0 0,9-6 0 0 0,-7 13 0 0 0,-10 12 0 0 0,-27 39 0 0 0,-42 52 0 0 0,-37 55 0 0 0,-28 36 0 0 0,-18 26 0 0 0,-11 9 0 0 0,2-7 0 0 0,15-14 0 0 0,11-21 0 0 0,29-37 0 0 0,33-43 0 0 0,36-48 0 0 0,24-26 0 0 0,21-20 0 0 0,2-4 0 0 0,1 2 0 0 0,-10 13 0 0 0,-17 29 0 0 0,-28 41 0 0 0,-26 44 0 0 0,-21 34 0 0 0,-17 14 0 0 0,-9 10 0 0 0,-6-1 0 0 0,4-7 0 0 0,17-21 0 0 0,31-40 0 0 0,36-41 0 0 0,16-29 0 0 0,19-17 0 0 0,9-2 0 0 0,-3 6 0 0 0,-17 9 0 0 0,-19 30 0 0 0,-26 41 0 0 0,-44 48 0 0 0,-26 29 0 0 0,-18 21 0 0 0,-13 13 0 0 0,1-5 0 0 0,13-15 0 0 0,10-16 0 0 0,21-30 0 0 0,30-42 0 0 0,42-51 0 0 0,22-31 0 0 0,13-16 0 0 0,9-7 0 0 0,-4-1 0 0 0,-9 11 0 0 0,-9 19 0 0 0,-29 36 0 0 0,-27 29 0 0 0,-28 31 0 0 0,-17 23 0 0 0,-10 10 0 0 0,-2 2 0 0 0,7-16 0 0 0,18-23 0 0 0,20-23 0 0 0,18-17 0 0 0,14-7 0 0 0,3-5 0 0 0,-4 8 0 0 0,-7 16 0 0 0,-5 14 0 0 0,-12 14 0 0 0,-7 8 0 0 0,-9 1 0 0 0,-1 0 0 0 0,8-11 0 0 0,6-17 0 0 0,9-15 0 0 0,12-13 0 0 0,1-10 0 0 0,5 2 0 0 0,-2 13 0 0 0,-18 16 0 0 0,-18 16 0 0 0,-13 19 0 0 0,-15 11 0 0 0,-2 6 0 0 0,1-7 0 0 0,6-3 0 0 0,10-21 0 0 0,17-29 0 0 0,29-38 0 0 0,26-33 0 0 0,12-22 0 0 0,9-1 0 0 0,1 4 0 0 0,-5 13 0 0 0,-13 13 0 0 0,-15 35 0 0 0,-27 36 0 0 0,-36 41 0 0 0,-19 20 0 0 0,-16 14 0 0 0,-4 9 0 0 0,2-2 0 0 0,13-8 0 0 0,8-16 0 0 0,12-23 0 0 0,24-25 0 0 0,21-26 0 0 0,9-17 0 0 0,6-9 0 0 0,6 3 0 0 0,-9 9 0 0 0,-24 24 0 0 0,-38 35 0 0 0,-41 39 0 0 0,-42 38 0 0 0,-13 7 0 0 0,1 6 0 0 0,4-3 0 0 0,15-13 0 0 0,21-24 0 0 0,13-18 0 0 0,19-32 0 0 0,20-54 0 0 0,30-44 0 0 0,31-43 0 0 0,19-22 0 0 0,16-9 0 0 0,5 1 0 0 0,-1 17 0 0 0,-10 25 0 0 0,-14 23 0 0 0,-20 31 0 0 0,-26 39 0 0 0,-25 42 0 0 0,-14 22 0 0 0,-12 15 0 0 0,-9 11 0 0 0,0-2 0 0 0,12-6 0 0 0,9-10 0 0 0,13-7 0 0 0,12-20 0 0 0,11-23 0 0 0,7-20 0 0 0,5-15 0 0 0,3-11 0 0 0,-7 1 0 0 0,-1-1 0 0 0,-1-1 0 0 0,8 6 0 0 0,18 0 0 0 0,19-1 0 0 0,24-2 0 0 0,22-9 0 0 0,17-4 0 0 0,19-2 0 0 0,9 1 0 0 0,-3 1 0 0 0,-2 3 0 0 0,-3 0 0 0 0,-7 2 0 0 0,-3 7 0 0 0,-6 10 0 0 0,-15 2 0 0 0,-8 4 0 0 0,-12 6 0 0 0,-10 5 0 0 0,-9 3 0 0 0,-7 3 0 0 0,-17 1 0 0 0,-20 1 0 0 0,-25 13 0 0 0,-23 19 0 0 0,-18 24 0 0 0,-14 23 0 0 0,0 5 0 0 0,5 8 0 0 0,8 9 0 0 0,6 1 0 0 0,13-10 0 0 0,13-8 0 0 0,12-10 0 0 0,8-13 0 0 0,13-15 0 0 0,11-24 0 0 0,11-35 0 0 0,15-51 0 0 0,13-41 0 0 0,11-38 0 0 0,15-29 0 0 0,1-6 0 0 0,-7 7 0 0 0,-10 18 0 0 0,-8 22 0 0 0,-15 25 0 0 0,-13 45 0 0 0,-20 74 0 0 0,-24 82 0 0 0,-24 87 0 0 0,-11 39 0 0 0,-12 37 0 0 0,-2-5 0 0 0,3-11 0 0 0,6-20 0 0 0,11-34 0 0 0,14-42 0 0 0,4-47 0 0 0,8-32 0 0 0,6-29 0 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9/13/22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76827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dirty="0"/>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64084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dirty="0"/>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468805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dirty="0"/>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540923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dirty="0"/>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138671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dirty="0"/>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300606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5C6B4A9-1611-4792-9094-5F34BCA07E0B}" type="datetimeFigureOut">
              <a:rPr lang="en-US" dirty="0"/>
              <a:t>9/13/22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27756375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dirty="0"/>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9/13/22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51486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9/13/22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97863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47998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EB712588-04B1-427B-82EE-E8DB90309F08}" type="datetimeFigureOut">
              <a:rPr lang="en-US" dirty="0"/>
              <a:t>9/13/22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extLst>
      <p:ext uri="{BB962C8B-B14F-4D97-AF65-F5344CB8AC3E}">
        <p14:creationId xmlns:p14="http://schemas.microsoft.com/office/powerpoint/2010/main" val="21535121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9/13/22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24050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9/13/22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54007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9/13/22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74895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dirty="0"/>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9/13/22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437634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37240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9/13/22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4482550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learning.oreilly.com/library/view/essential-math-for/9781098102920/" TargetMode="External"/><Relationship Id="rId2" Type="http://schemas.openxmlformats.org/officeDocument/2006/relationships/hyperlink" Target="https://learning.oreilly.com/library/view/probability-and-statistics/9781439875919/"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 to Probability </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6" name="Group 8">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7" name="Rectangle 20">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22">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9" name="Rectangle 33">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able&#10;&#10;Description automatically generated">
            <a:extLst>
              <a:ext uri="{FF2B5EF4-FFF2-40B4-BE49-F238E27FC236}">
                <a16:creationId xmlns:a16="http://schemas.microsoft.com/office/drawing/2014/main" id="{FEDDDED9-C645-DE9D-F079-E2A90548B831}"/>
              </a:ext>
            </a:extLst>
          </p:cNvPr>
          <p:cNvPicPr>
            <a:picLocks noGrp="1" noChangeAspect="1"/>
          </p:cNvPicPr>
          <p:nvPr>
            <p:ph idx="1"/>
          </p:nvPr>
        </p:nvPicPr>
        <p:blipFill>
          <a:blip r:embed="rId2"/>
          <a:stretch>
            <a:fillRect/>
          </a:stretch>
        </p:blipFill>
        <p:spPr>
          <a:xfrm>
            <a:off x="1447796" y="807720"/>
            <a:ext cx="7699233" cy="4914660"/>
          </a:xfrm>
          <a:prstGeom prst="rect">
            <a:avLst/>
          </a:prstGeom>
        </p:spPr>
      </p:pic>
    </p:spTree>
    <p:extLst>
      <p:ext uri="{BB962C8B-B14F-4D97-AF65-F5344CB8AC3E}">
        <p14:creationId xmlns:p14="http://schemas.microsoft.com/office/powerpoint/2010/main" val="870261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332D2195-85D8-B287-C574-C4C553170C6C}"/>
              </a:ext>
            </a:extLst>
          </p:cNvPr>
          <p:cNvPicPr>
            <a:picLocks noGrp="1" noChangeAspect="1"/>
          </p:cNvPicPr>
          <p:nvPr>
            <p:ph idx="1"/>
          </p:nvPr>
        </p:nvPicPr>
        <p:blipFill>
          <a:blip r:embed="rId2"/>
          <a:stretch>
            <a:fillRect/>
          </a:stretch>
        </p:blipFill>
        <p:spPr>
          <a:xfrm>
            <a:off x="2909170" y="1131994"/>
            <a:ext cx="6375537" cy="4590386"/>
          </a:xfrm>
          <a:prstGeom prst="rect">
            <a:avLst/>
          </a:prstGeom>
        </p:spPr>
      </p:pic>
    </p:spTree>
    <p:extLst>
      <p:ext uri="{BB962C8B-B14F-4D97-AF65-F5344CB8AC3E}">
        <p14:creationId xmlns:p14="http://schemas.microsoft.com/office/powerpoint/2010/main" val="1936478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32E76-586D-2BD3-44E8-60492F926DF0}"/>
              </a:ext>
            </a:extLst>
          </p:cNvPr>
          <p:cNvSpPr>
            <a:spLocks noGrp="1"/>
          </p:cNvSpPr>
          <p:nvPr>
            <p:ph type="title"/>
          </p:nvPr>
        </p:nvSpPr>
        <p:spPr/>
        <p:txBody>
          <a:bodyPr/>
          <a:lstStyle/>
          <a:p>
            <a:r>
              <a:rPr lang="en-US" dirty="0"/>
              <a:t>Notation</a:t>
            </a:r>
          </a:p>
        </p:txBody>
      </p:sp>
      <p:pic>
        <p:nvPicPr>
          <p:cNvPr id="4" name="Picture 4">
            <a:extLst>
              <a:ext uri="{FF2B5EF4-FFF2-40B4-BE49-F238E27FC236}">
                <a16:creationId xmlns:a16="http://schemas.microsoft.com/office/drawing/2014/main" id="{D41B6857-D30C-C0CA-B1FE-E666CF4000F4}"/>
              </a:ext>
            </a:extLst>
          </p:cNvPr>
          <p:cNvPicPr>
            <a:picLocks noGrp="1" noChangeAspect="1"/>
          </p:cNvPicPr>
          <p:nvPr>
            <p:ph idx="1"/>
          </p:nvPr>
        </p:nvPicPr>
        <p:blipFill>
          <a:blip r:embed="rId2"/>
          <a:stretch>
            <a:fillRect/>
          </a:stretch>
        </p:blipFill>
        <p:spPr>
          <a:xfrm>
            <a:off x="1341200" y="1448490"/>
            <a:ext cx="6572250" cy="1981200"/>
          </a:xfrm>
        </p:spPr>
      </p:pic>
      <p:pic>
        <p:nvPicPr>
          <p:cNvPr id="5" name="Picture 5">
            <a:extLst>
              <a:ext uri="{FF2B5EF4-FFF2-40B4-BE49-F238E27FC236}">
                <a16:creationId xmlns:a16="http://schemas.microsoft.com/office/drawing/2014/main" id="{8828B618-A43F-819A-C134-6321CB15C826}"/>
              </a:ext>
            </a:extLst>
          </p:cNvPr>
          <p:cNvPicPr>
            <a:picLocks noChangeAspect="1"/>
          </p:cNvPicPr>
          <p:nvPr/>
        </p:nvPicPr>
        <p:blipFill>
          <a:blip r:embed="rId3"/>
          <a:stretch>
            <a:fillRect/>
          </a:stretch>
        </p:blipFill>
        <p:spPr>
          <a:xfrm>
            <a:off x="1618343" y="3589351"/>
            <a:ext cx="4862285" cy="1587925"/>
          </a:xfrm>
          <a:prstGeom prst="rect">
            <a:avLst/>
          </a:prstGeom>
        </p:spPr>
      </p:pic>
    </p:spTree>
    <p:extLst>
      <p:ext uri="{BB962C8B-B14F-4D97-AF65-F5344CB8AC3E}">
        <p14:creationId xmlns:p14="http://schemas.microsoft.com/office/powerpoint/2010/main" val="1170084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8B1A4-C661-5F72-2953-67B01D7B58EB}"/>
              </a:ext>
            </a:extLst>
          </p:cNvPr>
          <p:cNvSpPr>
            <a:spLocks noGrp="1"/>
          </p:cNvSpPr>
          <p:nvPr>
            <p:ph type="title"/>
          </p:nvPr>
        </p:nvSpPr>
        <p:spPr/>
        <p:txBody>
          <a:bodyPr/>
          <a:lstStyle/>
          <a:p>
            <a:r>
              <a:rPr lang="en-US" dirty="0"/>
              <a:t>Important notes about Probability</a:t>
            </a:r>
          </a:p>
        </p:txBody>
      </p:sp>
      <p:sp>
        <p:nvSpPr>
          <p:cNvPr id="3" name="Content Placeholder 2">
            <a:extLst>
              <a:ext uri="{FF2B5EF4-FFF2-40B4-BE49-F238E27FC236}">
                <a16:creationId xmlns:a16="http://schemas.microsoft.com/office/drawing/2014/main" id="{7DC82151-82FF-85D5-B9DF-760779894A42}"/>
              </a:ext>
            </a:extLst>
          </p:cNvPr>
          <p:cNvSpPr>
            <a:spLocks noGrp="1"/>
          </p:cNvSpPr>
          <p:nvPr>
            <p:ph idx="1"/>
          </p:nvPr>
        </p:nvSpPr>
        <p:spPr/>
        <p:txBody>
          <a:bodyPr vert="horz" lIns="91440" tIns="45720" rIns="91440" bIns="45720" rtlCol="0" anchor="t">
            <a:normAutofit/>
          </a:bodyPr>
          <a:lstStyle/>
          <a:p>
            <a:r>
              <a:rPr lang="en-US" dirty="0">
                <a:ea typeface="+mn-lt"/>
                <a:cs typeface="+mn-lt"/>
              </a:rPr>
              <a:t>Probability is about quantifying predictions of events yet to happen.</a:t>
            </a:r>
          </a:p>
          <a:p>
            <a:r>
              <a:rPr lang="en-US" dirty="0">
                <a:ea typeface="+mn-lt"/>
                <a:cs typeface="+mn-lt"/>
              </a:rPr>
              <a:t>It is important to note that a probability of an event happening must be strictly between 0% and 100%, or 0.0 and 1.0. Logically, this means the probability of an event </a:t>
            </a:r>
            <a:r>
              <a:rPr lang="en-US" i="1" dirty="0">
                <a:ea typeface="+mn-lt"/>
                <a:cs typeface="+mn-lt"/>
              </a:rPr>
              <a:t>not</a:t>
            </a:r>
            <a:r>
              <a:rPr lang="en-US" dirty="0">
                <a:ea typeface="+mn-lt"/>
                <a:cs typeface="+mn-lt"/>
              </a:rPr>
              <a:t> happening is calculated by subtracting the probability of the event from 1.0, which is also called the complement rule. </a:t>
            </a:r>
            <a:endParaRPr lang="en-US" dirty="0"/>
          </a:p>
        </p:txBody>
      </p:sp>
    </p:spTree>
    <p:extLst>
      <p:ext uri="{BB962C8B-B14F-4D97-AF65-F5344CB8AC3E}">
        <p14:creationId xmlns:p14="http://schemas.microsoft.com/office/powerpoint/2010/main" val="2602562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0E85A-D910-8479-4272-641608F9F083}"/>
              </a:ext>
            </a:extLst>
          </p:cNvPr>
          <p:cNvSpPr>
            <a:spLocks noGrp="1"/>
          </p:cNvSpPr>
          <p:nvPr>
            <p:ph type="title"/>
          </p:nvPr>
        </p:nvSpPr>
        <p:spPr/>
        <p:txBody>
          <a:bodyPr/>
          <a:lstStyle/>
          <a:p>
            <a:r>
              <a:rPr lang="en-US" dirty="0"/>
              <a:t>Computing Probabilities of Events </a:t>
            </a:r>
            <a:br>
              <a:rPr lang="en-US" dirty="0"/>
            </a:br>
            <a:r>
              <a:rPr lang="en-US" dirty="0"/>
              <a:t>Extreme Cases </a:t>
            </a:r>
          </a:p>
        </p:txBody>
      </p:sp>
      <p:pic>
        <p:nvPicPr>
          <p:cNvPr id="4" name="Picture 4" descr="Graphical user interface, text, application&#10;&#10;Description automatically generated">
            <a:extLst>
              <a:ext uri="{FF2B5EF4-FFF2-40B4-BE49-F238E27FC236}">
                <a16:creationId xmlns:a16="http://schemas.microsoft.com/office/drawing/2014/main" id="{4F274A09-B959-8455-1110-A7D64603C4EE}"/>
              </a:ext>
            </a:extLst>
          </p:cNvPr>
          <p:cNvPicPr>
            <a:picLocks noGrp="1" noChangeAspect="1"/>
          </p:cNvPicPr>
          <p:nvPr>
            <p:ph idx="1"/>
          </p:nvPr>
        </p:nvPicPr>
        <p:blipFill>
          <a:blip r:embed="rId2"/>
          <a:stretch>
            <a:fillRect/>
          </a:stretch>
        </p:blipFill>
        <p:spPr>
          <a:xfrm>
            <a:off x="677334" y="2426785"/>
            <a:ext cx="8596668" cy="2303353"/>
          </a:xfr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3C24D797-50F9-BE84-386E-BEF1331FBA32}"/>
                  </a:ext>
                </a:extLst>
              </p14:cNvPr>
              <p14:cNvContentPartPr/>
              <p14:nvPr/>
            </p14:nvContentPartPr>
            <p14:xfrm>
              <a:off x="6048124" y="4058847"/>
              <a:ext cx="952500" cy="847725"/>
            </p14:xfrm>
          </p:contentPart>
        </mc:Choice>
        <mc:Fallback xmlns="">
          <p:pic>
            <p:nvPicPr>
              <p:cNvPr id="7" name="Ink 6">
                <a:extLst>
                  <a:ext uri="{FF2B5EF4-FFF2-40B4-BE49-F238E27FC236}">
                    <a16:creationId xmlns:a16="http://schemas.microsoft.com/office/drawing/2014/main" id="{3C24D797-50F9-BE84-386E-BEF1331FBA32}"/>
                  </a:ext>
                </a:extLst>
              </p:cNvPr>
              <p:cNvPicPr/>
              <p:nvPr/>
            </p:nvPicPr>
            <p:blipFill>
              <a:blip r:embed="rId4"/>
              <a:stretch>
                <a:fillRect/>
              </a:stretch>
            </p:blipFill>
            <p:spPr>
              <a:xfrm>
                <a:off x="5985794" y="3995719"/>
                <a:ext cx="1077518" cy="973621"/>
              </a:xfrm>
              <a:prstGeom prst="rect">
                <a:avLst/>
              </a:prstGeom>
            </p:spPr>
          </p:pic>
        </mc:Fallback>
      </mc:AlternateContent>
    </p:spTree>
    <p:extLst>
      <p:ext uri="{BB962C8B-B14F-4D97-AF65-F5344CB8AC3E}">
        <p14:creationId xmlns:p14="http://schemas.microsoft.com/office/powerpoint/2010/main" val="28892875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B8BC1-25B2-99AD-C4BA-B583EE198417}"/>
              </a:ext>
            </a:extLst>
          </p:cNvPr>
          <p:cNvSpPr>
            <a:spLocks noGrp="1"/>
          </p:cNvSpPr>
          <p:nvPr>
            <p:ph type="title"/>
          </p:nvPr>
        </p:nvSpPr>
        <p:spPr/>
        <p:txBody>
          <a:bodyPr/>
          <a:lstStyle/>
          <a:p>
            <a:r>
              <a:rPr lang="en-US" dirty="0"/>
              <a:t>Union</a:t>
            </a:r>
          </a:p>
        </p:txBody>
      </p:sp>
      <p:pic>
        <p:nvPicPr>
          <p:cNvPr id="6" name="Picture 6">
            <a:extLst>
              <a:ext uri="{FF2B5EF4-FFF2-40B4-BE49-F238E27FC236}">
                <a16:creationId xmlns:a16="http://schemas.microsoft.com/office/drawing/2014/main" id="{E8287CBB-8C02-4369-5489-73E296D4E5BD}"/>
              </a:ext>
            </a:extLst>
          </p:cNvPr>
          <p:cNvPicPr>
            <a:picLocks noGrp="1" noChangeAspect="1"/>
          </p:cNvPicPr>
          <p:nvPr>
            <p:ph idx="1"/>
          </p:nvPr>
        </p:nvPicPr>
        <p:blipFill>
          <a:blip r:embed="rId2"/>
          <a:stretch>
            <a:fillRect/>
          </a:stretch>
        </p:blipFill>
        <p:spPr>
          <a:xfrm>
            <a:off x="779433" y="2160589"/>
            <a:ext cx="8392469" cy="3880773"/>
          </a:xfrm>
        </p:spPr>
      </p:pic>
    </p:spTree>
    <p:extLst>
      <p:ext uri="{BB962C8B-B14F-4D97-AF65-F5344CB8AC3E}">
        <p14:creationId xmlns:p14="http://schemas.microsoft.com/office/powerpoint/2010/main" val="35246894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EF328E6-157C-7FCF-9850-1AE62B44F6F4}"/>
              </a:ext>
            </a:extLst>
          </p:cNvPr>
          <p:cNvSpPr>
            <a:spLocks noGrp="1"/>
          </p:cNvSpPr>
          <p:nvPr>
            <p:ph type="title"/>
          </p:nvPr>
        </p:nvSpPr>
        <p:spPr>
          <a:xfrm>
            <a:off x="643467" y="816638"/>
            <a:ext cx="3367359" cy="5224724"/>
          </a:xfrm>
        </p:spPr>
        <p:txBody>
          <a:bodyPr anchor="ctr">
            <a:normAutofit/>
          </a:bodyPr>
          <a:lstStyle/>
          <a:p>
            <a:r>
              <a:rPr lang="en-US" dirty="0"/>
              <a:t>Example</a:t>
            </a:r>
          </a:p>
        </p:txBody>
      </p:sp>
      <p:sp>
        <p:nvSpPr>
          <p:cNvPr id="3" name="Content Placeholder 2">
            <a:extLst>
              <a:ext uri="{FF2B5EF4-FFF2-40B4-BE49-F238E27FC236}">
                <a16:creationId xmlns:a16="http://schemas.microsoft.com/office/drawing/2014/main" id="{FD460ADA-32D4-D10E-24FA-22A222340F14}"/>
              </a:ext>
            </a:extLst>
          </p:cNvPr>
          <p:cNvSpPr>
            <a:spLocks noGrp="1"/>
          </p:cNvSpPr>
          <p:nvPr>
            <p:ph idx="1"/>
          </p:nvPr>
        </p:nvSpPr>
        <p:spPr>
          <a:xfrm>
            <a:off x="4654295" y="816638"/>
            <a:ext cx="4619706" cy="5224724"/>
          </a:xfrm>
        </p:spPr>
        <p:txBody>
          <a:bodyPr vert="horz" lIns="91440" tIns="45720" rIns="91440" bIns="45720" rtlCol="0" anchor="ctr">
            <a:normAutofit/>
          </a:bodyPr>
          <a:lstStyle/>
          <a:p>
            <a:r>
              <a:rPr lang="en-US" dirty="0">
                <a:ea typeface="+mn-lt"/>
                <a:cs typeface="+mn-lt"/>
              </a:rPr>
              <a:t>If a job sent to a printer appears first in line with probability 60%, and second in line with probability 30%, then with probability 90% it appears either first or second in line.</a:t>
            </a:r>
            <a:endParaRPr lang="en-US" dirty="0"/>
          </a:p>
        </p:txBody>
      </p:sp>
    </p:spTree>
    <p:extLst>
      <p:ext uri="{BB962C8B-B14F-4D97-AF65-F5344CB8AC3E}">
        <p14:creationId xmlns:p14="http://schemas.microsoft.com/office/powerpoint/2010/main" val="2228730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D2B25-B78D-8BDA-3D64-F9DE42A8BB2C}"/>
              </a:ext>
            </a:extLst>
          </p:cNvPr>
          <p:cNvSpPr>
            <a:spLocks noGrp="1"/>
          </p:cNvSpPr>
          <p:nvPr>
            <p:ph type="title"/>
          </p:nvPr>
        </p:nvSpPr>
        <p:spPr/>
        <p:txBody>
          <a:bodyPr/>
          <a:lstStyle/>
          <a:p>
            <a:r>
              <a:rPr lang="en-US" dirty="0"/>
              <a:t>Complement and the complement rule</a:t>
            </a:r>
          </a:p>
        </p:txBody>
      </p:sp>
      <p:pic>
        <p:nvPicPr>
          <p:cNvPr id="4" name="Picture 4" descr="Text&#10;&#10;Description automatically generated">
            <a:extLst>
              <a:ext uri="{FF2B5EF4-FFF2-40B4-BE49-F238E27FC236}">
                <a16:creationId xmlns:a16="http://schemas.microsoft.com/office/drawing/2014/main" id="{1460F73B-CD31-D5AD-A04F-2F5B67C1B107}"/>
              </a:ext>
            </a:extLst>
          </p:cNvPr>
          <p:cNvPicPr>
            <a:picLocks noGrp="1" noChangeAspect="1"/>
          </p:cNvPicPr>
          <p:nvPr>
            <p:ph idx="1"/>
          </p:nvPr>
        </p:nvPicPr>
        <p:blipFill>
          <a:blip r:embed="rId2"/>
          <a:stretch>
            <a:fillRect/>
          </a:stretch>
        </p:blipFill>
        <p:spPr>
          <a:xfrm>
            <a:off x="779433" y="2160589"/>
            <a:ext cx="8392469" cy="3880773"/>
          </a:xfrm>
        </p:spPr>
      </p:pic>
    </p:spTree>
    <p:extLst>
      <p:ext uri="{BB962C8B-B14F-4D97-AF65-F5344CB8AC3E}">
        <p14:creationId xmlns:p14="http://schemas.microsoft.com/office/powerpoint/2010/main" val="21768332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C3DBD58-AD28-3843-F863-F5187F849D65}"/>
              </a:ext>
            </a:extLst>
          </p:cNvPr>
          <p:cNvSpPr>
            <a:spLocks noGrp="1"/>
          </p:cNvSpPr>
          <p:nvPr>
            <p:ph type="title"/>
          </p:nvPr>
        </p:nvSpPr>
        <p:spPr>
          <a:xfrm>
            <a:off x="643467" y="816638"/>
            <a:ext cx="3367359" cy="5224724"/>
          </a:xfrm>
        </p:spPr>
        <p:txBody>
          <a:bodyPr anchor="ctr">
            <a:normAutofit/>
          </a:bodyPr>
          <a:lstStyle/>
          <a:p>
            <a:r>
              <a:rPr lang="en-US" dirty="0"/>
              <a:t>Example</a:t>
            </a:r>
          </a:p>
        </p:txBody>
      </p:sp>
      <p:sp>
        <p:nvSpPr>
          <p:cNvPr id="3" name="Content Placeholder 2">
            <a:extLst>
              <a:ext uri="{FF2B5EF4-FFF2-40B4-BE49-F238E27FC236}">
                <a16:creationId xmlns:a16="http://schemas.microsoft.com/office/drawing/2014/main" id="{EAC44074-CCD5-57D3-FCC6-D5BDC5FC841E}"/>
              </a:ext>
            </a:extLst>
          </p:cNvPr>
          <p:cNvSpPr>
            <a:spLocks noGrp="1"/>
          </p:cNvSpPr>
          <p:nvPr>
            <p:ph idx="1"/>
          </p:nvPr>
        </p:nvSpPr>
        <p:spPr>
          <a:xfrm>
            <a:off x="4654295" y="816638"/>
            <a:ext cx="4619706" cy="5224724"/>
          </a:xfrm>
        </p:spPr>
        <p:txBody>
          <a:bodyPr vert="horz" lIns="91440" tIns="45720" rIns="91440" bIns="45720" rtlCol="0" anchor="ctr">
            <a:normAutofit/>
          </a:bodyPr>
          <a:lstStyle/>
          <a:p>
            <a:r>
              <a:rPr lang="en-US" dirty="0">
                <a:ea typeface="+mn-lt"/>
                <a:cs typeface="+mn-lt"/>
              </a:rPr>
              <a:t>If a system appears protected against a new computer virus with probability 0.7, then it is exposed to it with probability 1 − 0.7 = 0.3</a:t>
            </a:r>
            <a:endParaRPr lang="en-US" dirty="0"/>
          </a:p>
        </p:txBody>
      </p:sp>
    </p:spTree>
    <p:extLst>
      <p:ext uri="{BB962C8B-B14F-4D97-AF65-F5344CB8AC3E}">
        <p14:creationId xmlns:p14="http://schemas.microsoft.com/office/powerpoint/2010/main" val="2866263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DA7C6-C180-5B16-1633-3095C97DB43F}"/>
              </a:ext>
            </a:extLst>
          </p:cNvPr>
          <p:cNvSpPr>
            <a:spLocks noGrp="1"/>
          </p:cNvSpPr>
          <p:nvPr>
            <p:ph type="title"/>
          </p:nvPr>
        </p:nvSpPr>
        <p:spPr/>
        <p:txBody>
          <a:bodyPr/>
          <a:lstStyle/>
          <a:p>
            <a:r>
              <a:rPr lang="en-US" dirty="0"/>
              <a:t>Intersection of independent events</a:t>
            </a:r>
          </a:p>
        </p:txBody>
      </p:sp>
      <p:pic>
        <p:nvPicPr>
          <p:cNvPr id="4" name="Picture 4" descr="Table&#10;&#10;Description automatically generated">
            <a:extLst>
              <a:ext uri="{FF2B5EF4-FFF2-40B4-BE49-F238E27FC236}">
                <a16:creationId xmlns:a16="http://schemas.microsoft.com/office/drawing/2014/main" id="{3E938B27-6CBF-79AF-9F37-6E2205B7E8F1}"/>
              </a:ext>
            </a:extLst>
          </p:cNvPr>
          <p:cNvPicPr>
            <a:picLocks noGrp="1" noChangeAspect="1"/>
          </p:cNvPicPr>
          <p:nvPr>
            <p:ph idx="1"/>
          </p:nvPr>
        </p:nvPicPr>
        <p:blipFill>
          <a:blip r:embed="rId2"/>
          <a:stretch>
            <a:fillRect/>
          </a:stretch>
        </p:blipFill>
        <p:spPr>
          <a:xfrm>
            <a:off x="677334" y="2227343"/>
            <a:ext cx="8596668" cy="3747266"/>
          </a:xfrm>
        </p:spPr>
      </p:pic>
    </p:spTree>
    <p:extLst>
      <p:ext uri="{BB962C8B-B14F-4D97-AF65-F5344CB8AC3E}">
        <p14:creationId xmlns:p14="http://schemas.microsoft.com/office/powerpoint/2010/main" val="149985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6EB40-11C5-FBB6-C509-4A5FBD78AABA}"/>
              </a:ext>
            </a:extLst>
          </p:cNvPr>
          <p:cNvSpPr>
            <a:spLocks noGrp="1"/>
          </p:cNvSpPr>
          <p:nvPr>
            <p:ph type="title"/>
          </p:nvPr>
        </p:nvSpPr>
        <p:spPr/>
        <p:txBody>
          <a:bodyPr/>
          <a:lstStyle/>
          <a:p>
            <a:r>
              <a:rPr lang="en-US" dirty="0"/>
              <a:t>Suggested Books </a:t>
            </a:r>
          </a:p>
        </p:txBody>
      </p:sp>
      <p:sp>
        <p:nvSpPr>
          <p:cNvPr id="3" name="Content Placeholder 2">
            <a:extLst>
              <a:ext uri="{FF2B5EF4-FFF2-40B4-BE49-F238E27FC236}">
                <a16:creationId xmlns:a16="http://schemas.microsoft.com/office/drawing/2014/main" id="{06EBB6FC-60DA-9042-2A8E-A94CE1A270F4}"/>
              </a:ext>
            </a:extLst>
          </p:cNvPr>
          <p:cNvSpPr>
            <a:spLocks noGrp="1"/>
          </p:cNvSpPr>
          <p:nvPr>
            <p:ph idx="1"/>
          </p:nvPr>
        </p:nvSpPr>
        <p:spPr/>
        <p:txBody>
          <a:bodyPr/>
          <a:lstStyle/>
          <a:p>
            <a:r>
              <a:rPr lang="en-GB" dirty="0"/>
              <a:t>Probability and Statistics for Computer Scientists, 2nd Edition</a:t>
            </a:r>
          </a:p>
          <a:p>
            <a:pPr marL="0" indent="0">
              <a:buNone/>
            </a:pPr>
            <a:r>
              <a:rPr lang="en-US" dirty="0">
                <a:hlinkClick r:id="rId2"/>
              </a:rPr>
              <a:t>https://learning.oreilly.com/library/view/probability-and-statistics/9781439875919/</a:t>
            </a:r>
            <a:endParaRPr lang="en-US" dirty="0"/>
          </a:p>
          <a:p>
            <a:pPr marL="0" indent="0">
              <a:buNone/>
            </a:pPr>
            <a:endParaRPr lang="en-US" dirty="0"/>
          </a:p>
          <a:p>
            <a:r>
              <a:rPr lang="en-GB" dirty="0"/>
              <a:t>Essential Math for Data Science:</a:t>
            </a:r>
          </a:p>
          <a:p>
            <a:pPr marL="0" indent="0">
              <a:buNone/>
            </a:pPr>
            <a:r>
              <a:rPr lang="en-GB" u="sng" dirty="0">
                <a:hlinkClick r:id="rId3"/>
              </a:rPr>
              <a:t>https://learning.oreilly.com/library/view/essential-math-for/9781098102920/</a:t>
            </a:r>
            <a:r>
              <a:rPr lang="en-GB" dirty="0"/>
              <a:t> </a:t>
            </a:r>
          </a:p>
          <a:p>
            <a:pPr marL="0" indent="0">
              <a:buNone/>
            </a:pPr>
            <a:endParaRPr lang="en-GB" dirty="0"/>
          </a:p>
        </p:txBody>
      </p:sp>
    </p:spTree>
    <p:extLst>
      <p:ext uri="{BB962C8B-B14F-4D97-AF65-F5344CB8AC3E}">
        <p14:creationId xmlns:p14="http://schemas.microsoft.com/office/powerpoint/2010/main" val="42603432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3F3E6-16FE-5B2B-2F33-938F491FF5E5}"/>
              </a:ext>
            </a:extLst>
          </p:cNvPr>
          <p:cNvSpPr>
            <a:spLocks noGrp="1"/>
          </p:cNvSpPr>
          <p:nvPr>
            <p:ph type="title"/>
          </p:nvPr>
        </p:nvSpPr>
        <p:spPr/>
        <p:txBody>
          <a:bodyPr/>
          <a:lstStyle/>
          <a:p>
            <a:r>
              <a:rPr lang="en-US" dirty="0"/>
              <a:t>Joint Probabilities </a:t>
            </a:r>
          </a:p>
        </p:txBody>
      </p:sp>
      <p:sp>
        <p:nvSpPr>
          <p:cNvPr id="3" name="Content Placeholder 2">
            <a:extLst>
              <a:ext uri="{FF2B5EF4-FFF2-40B4-BE49-F238E27FC236}">
                <a16:creationId xmlns:a16="http://schemas.microsoft.com/office/drawing/2014/main" id="{6A436489-648D-263C-B797-BC34465E9EC9}"/>
              </a:ext>
            </a:extLst>
          </p:cNvPr>
          <p:cNvSpPr>
            <a:spLocks noGrp="1"/>
          </p:cNvSpPr>
          <p:nvPr>
            <p:ph idx="1"/>
          </p:nvPr>
        </p:nvSpPr>
        <p:spPr/>
        <p:txBody>
          <a:bodyPr vert="horz" lIns="91440" tIns="45720" rIns="91440" bIns="45720" rtlCol="0" anchor="t">
            <a:normAutofit/>
          </a:bodyPr>
          <a:lstStyle/>
          <a:p>
            <a:r>
              <a:rPr lang="en-US" dirty="0">
                <a:ea typeface="+mn-lt"/>
                <a:cs typeface="+mn-lt"/>
              </a:rPr>
              <a:t>Let’s say you have a fair coin and a fair six-sided die. You want to find the probability of flipping a heads and rolling a 6 on the coin and die, respectively. These are two separate probabilities of two separate events, but we want to find the probability that both events will occur together. This is known as a </a:t>
            </a:r>
            <a:r>
              <a:rPr lang="en-US" i="1" dirty="0">
                <a:ea typeface="+mn-lt"/>
                <a:cs typeface="+mn-lt"/>
              </a:rPr>
              <a:t>joint probability</a:t>
            </a:r>
            <a:r>
              <a:rPr lang="en-US" dirty="0">
                <a:ea typeface="+mn-lt"/>
                <a:cs typeface="+mn-lt"/>
              </a:rPr>
              <a:t>.</a:t>
            </a:r>
          </a:p>
          <a:p>
            <a:r>
              <a:rPr lang="en-US" dirty="0">
                <a:ea typeface="+mn-lt"/>
                <a:cs typeface="+mn-lt"/>
              </a:rPr>
              <a:t>Think of a joint probability as an AND operator</a:t>
            </a:r>
          </a:p>
          <a:p>
            <a:pPr marL="0" indent="0">
              <a:buNone/>
            </a:pPr>
            <a:endParaRPr lang="en-US" dirty="0">
              <a:ea typeface="+mn-lt"/>
              <a:cs typeface="+mn-lt"/>
            </a:endParaRPr>
          </a:p>
          <a:p>
            <a:pPr marL="0" indent="0">
              <a:buNone/>
            </a:pPr>
            <a:endParaRPr lang="en-US"/>
          </a:p>
        </p:txBody>
      </p:sp>
    </p:spTree>
    <p:extLst>
      <p:ext uri="{BB962C8B-B14F-4D97-AF65-F5344CB8AC3E}">
        <p14:creationId xmlns:p14="http://schemas.microsoft.com/office/powerpoint/2010/main" val="512862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22B7F-529F-8799-0B7F-08AD7477DE18}"/>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E33CF271-BE62-AA1C-634F-1A79CE359FDB}"/>
              </a:ext>
            </a:extLst>
          </p:cNvPr>
          <p:cNvSpPr>
            <a:spLocks noGrp="1"/>
          </p:cNvSpPr>
          <p:nvPr>
            <p:ph idx="1"/>
          </p:nvPr>
        </p:nvSpPr>
        <p:spPr/>
        <p:txBody>
          <a:bodyPr vert="horz" lIns="91440" tIns="45720" rIns="91440" bIns="45720" rtlCol="0" anchor="t">
            <a:normAutofit/>
          </a:bodyPr>
          <a:lstStyle/>
          <a:p>
            <a:r>
              <a:rPr lang="en-US" dirty="0">
                <a:ea typeface="+mn-lt"/>
                <a:cs typeface="+mn-lt"/>
              </a:rPr>
              <a:t>I want to find the probability of flipping a heads AND rolling a 6. We want both events to happen together, so how do we calculate this probability?</a:t>
            </a:r>
            <a:endParaRPr lang="en-US" dirty="0"/>
          </a:p>
          <a:p>
            <a:r>
              <a:rPr lang="en-US" dirty="0">
                <a:ea typeface="+mn-lt"/>
                <a:cs typeface="+mn-lt"/>
              </a:rPr>
              <a:t>There are two sides on a coin and six sides on the die, so the probability of heads is 1/2 and the probability of six is 1/6. The probability of both events occurring (assuming they are independent, more on this later!) is simply multiplying the two together:</a:t>
            </a:r>
            <a:endParaRPr lang="en-US" dirty="0"/>
          </a:p>
          <a:p>
            <a:pPr marL="0" indent="0">
              <a:buNone/>
            </a:pPr>
            <a:endParaRPr lang="en-US" dirty="0"/>
          </a:p>
        </p:txBody>
      </p:sp>
      <p:pic>
        <p:nvPicPr>
          <p:cNvPr id="4" name="Picture 4" descr="A picture containing text&#10;&#10;Description automatically generated">
            <a:extLst>
              <a:ext uri="{FF2B5EF4-FFF2-40B4-BE49-F238E27FC236}">
                <a16:creationId xmlns:a16="http://schemas.microsoft.com/office/drawing/2014/main" id="{61EDDBA1-3E4B-9462-2AAF-B35488BBF864}"/>
              </a:ext>
            </a:extLst>
          </p:cNvPr>
          <p:cNvPicPr>
            <a:picLocks noChangeAspect="1"/>
          </p:cNvPicPr>
          <p:nvPr/>
        </p:nvPicPr>
        <p:blipFill>
          <a:blip r:embed="rId2"/>
          <a:stretch>
            <a:fillRect/>
          </a:stretch>
        </p:blipFill>
        <p:spPr>
          <a:xfrm>
            <a:off x="1948163" y="4023444"/>
            <a:ext cx="6920877" cy="2381321"/>
          </a:xfrm>
          <a:prstGeom prst="rect">
            <a:avLst/>
          </a:prstGeom>
        </p:spPr>
      </p:pic>
    </p:spTree>
    <p:extLst>
      <p:ext uri="{BB962C8B-B14F-4D97-AF65-F5344CB8AC3E}">
        <p14:creationId xmlns:p14="http://schemas.microsoft.com/office/powerpoint/2010/main" val="3338962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B4026-A106-6F43-5DAC-8E86709E518E}"/>
              </a:ext>
            </a:extLst>
          </p:cNvPr>
          <p:cNvSpPr>
            <a:spLocks noGrp="1"/>
          </p:cNvSpPr>
          <p:nvPr>
            <p:ph type="title"/>
          </p:nvPr>
        </p:nvSpPr>
        <p:spPr/>
        <p:txBody>
          <a:bodyPr/>
          <a:lstStyle/>
          <a:p>
            <a:r>
              <a:rPr lang="en-US" dirty="0"/>
              <a:t>Union Probabilities </a:t>
            </a:r>
          </a:p>
        </p:txBody>
      </p:sp>
      <p:sp>
        <p:nvSpPr>
          <p:cNvPr id="3" name="Content Placeholder 2">
            <a:extLst>
              <a:ext uri="{FF2B5EF4-FFF2-40B4-BE49-F238E27FC236}">
                <a16:creationId xmlns:a16="http://schemas.microsoft.com/office/drawing/2014/main" id="{1BA82F0C-5AA7-C4A1-AE71-979EBDAA4650}"/>
              </a:ext>
            </a:extLst>
          </p:cNvPr>
          <p:cNvSpPr>
            <a:spLocks noGrp="1"/>
          </p:cNvSpPr>
          <p:nvPr>
            <p:ph idx="1"/>
          </p:nvPr>
        </p:nvSpPr>
        <p:spPr>
          <a:xfrm>
            <a:off x="561220" y="1710647"/>
            <a:ext cx="8712782" cy="4330715"/>
          </a:xfrm>
        </p:spPr>
        <p:txBody>
          <a:bodyPr vert="horz" lIns="91440" tIns="45720" rIns="91440" bIns="45720" rtlCol="0" anchor="t">
            <a:normAutofit/>
          </a:bodyPr>
          <a:lstStyle/>
          <a:p>
            <a:r>
              <a:rPr lang="en-US" dirty="0">
                <a:ea typeface="+mn-lt"/>
                <a:cs typeface="+mn-lt"/>
              </a:rPr>
              <a:t>What about the probability of getting event A or B? When we deal with OR operations with probabilities, this is known as a </a:t>
            </a:r>
            <a:r>
              <a:rPr lang="en-US" i="1" dirty="0">
                <a:ea typeface="+mn-lt"/>
                <a:cs typeface="+mn-lt"/>
              </a:rPr>
              <a:t>union probability</a:t>
            </a:r>
            <a:r>
              <a:rPr lang="en-US" dirty="0">
                <a:ea typeface="+mn-lt"/>
                <a:cs typeface="+mn-lt"/>
              </a:rPr>
              <a:t>.</a:t>
            </a:r>
            <a:endParaRPr lang="en-US" dirty="0"/>
          </a:p>
          <a:p>
            <a:pPr marL="0" indent="0">
              <a:buNone/>
            </a:pPr>
            <a:br>
              <a:rPr lang="en-US" dirty="0"/>
            </a:br>
            <a:endParaRPr lang="en-US" dirty="0"/>
          </a:p>
        </p:txBody>
      </p:sp>
    </p:spTree>
    <p:extLst>
      <p:ext uri="{BB962C8B-B14F-4D97-AF65-F5344CB8AC3E}">
        <p14:creationId xmlns:p14="http://schemas.microsoft.com/office/powerpoint/2010/main" val="14781043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BDB0E-8BBB-8F16-9827-9170F8C22339}"/>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37C1CE1B-864A-753C-584A-5E1E371A11C1}"/>
              </a:ext>
            </a:extLst>
          </p:cNvPr>
          <p:cNvSpPr>
            <a:spLocks noGrp="1"/>
          </p:cNvSpPr>
          <p:nvPr>
            <p:ph idx="1"/>
          </p:nvPr>
        </p:nvSpPr>
        <p:spPr/>
        <p:txBody>
          <a:bodyPr vert="horz" lIns="91440" tIns="45720" rIns="91440" bIns="45720" rtlCol="0" anchor="t">
            <a:normAutofit/>
          </a:bodyPr>
          <a:lstStyle/>
          <a:p>
            <a:r>
              <a:rPr lang="en-US" dirty="0">
                <a:ea typeface="+mn-lt"/>
                <a:cs typeface="+mn-lt"/>
              </a:rPr>
              <a:t>For example, if I roll one die I cannot simultaneously get a 4 and a 6. I can only get one outcome. Getting the union probability for these cases is easy. I simply add them together. If I want to find the probability of getting a 4 or 6 on a die roll, it is going to be 2/6 = 1/3:</a:t>
            </a:r>
            <a:endParaRPr lang="en-US" dirty="0"/>
          </a:p>
        </p:txBody>
      </p:sp>
      <p:pic>
        <p:nvPicPr>
          <p:cNvPr id="5" name="Picture 5" descr="Diagram&#10;&#10;Description automatically generated">
            <a:extLst>
              <a:ext uri="{FF2B5EF4-FFF2-40B4-BE49-F238E27FC236}">
                <a16:creationId xmlns:a16="http://schemas.microsoft.com/office/drawing/2014/main" id="{7957DA07-EB07-F614-8811-3BDCF3193002}"/>
              </a:ext>
            </a:extLst>
          </p:cNvPr>
          <p:cNvPicPr>
            <a:picLocks noChangeAspect="1"/>
          </p:cNvPicPr>
          <p:nvPr/>
        </p:nvPicPr>
        <p:blipFill>
          <a:blip r:embed="rId2"/>
          <a:stretch>
            <a:fillRect/>
          </a:stretch>
        </p:blipFill>
        <p:spPr>
          <a:xfrm>
            <a:off x="1712686" y="3569384"/>
            <a:ext cx="7830456" cy="2411632"/>
          </a:xfrm>
          <a:prstGeom prst="rect">
            <a:avLst/>
          </a:prstGeom>
        </p:spPr>
      </p:pic>
    </p:spTree>
    <p:extLst>
      <p:ext uri="{BB962C8B-B14F-4D97-AF65-F5344CB8AC3E}">
        <p14:creationId xmlns:p14="http://schemas.microsoft.com/office/powerpoint/2010/main" val="1864469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068EA-0664-ED97-2B9A-D7BA08B1588F}"/>
              </a:ext>
            </a:extLst>
          </p:cNvPr>
          <p:cNvSpPr>
            <a:spLocks noGrp="1"/>
          </p:cNvSpPr>
          <p:nvPr>
            <p:ph type="title"/>
          </p:nvPr>
        </p:nvSpPr>
        <p:spPr/>
        <p:txBody>
          <a:bodyPr/>
          <a:lstStyle/>
          <a:p>
            <a:r>
              <a:rPr lang="en-US" dirty="0"/>
              <a:t>Conditional Probability </a:t>
            </a:r>
          </a:p>
        </p:txBody>
      </p:sp>
      <p:sp>
        <p:nvSpPr>
          <p:cNvPr id="3" name="Content Placeholder 2">
            <a:extLst>
              <a:ext uri="{FF2B5EF4-FFF2-40B4-BE49-F238E27FC236}">
                <a16:creationId xmlns:a16="http://schemas.microsoft.com/office/drawing/2014/main" id="{7CA20FD3-0A72-818B-82A0-40D106CEA261}"/>
              </a:ext>
            </a:extLst>
          </p:cNvPr>
          <p:cNvSpPr>
            <a:spLocks noGrp="1"/>
          </p:cNvSpPr>
          <p:nvPr>
            <p:ph idx="1"/>
          </p:nvPr>
        </p:nvSpPr>
        <p:spPr>
          <a:xfrm>
            <a:off x="619277" y="1623561"/>
            <a:ext cx="8654725" cy="4417801"/>
          </a:xfrm>
        </p:spPr>
        <p:txBody>
          <a:bodyPr vert="horz" lIns="91440" tIns="45720" rIns="91440" bIns="45720" rtlCol="0" anchor="t">
            <a:normAutofit/>
          </a:bodyPr>
          <a:lstStyle/>
          <a:p>
            <a:r>
              <a:rPr lang="en-US" dirty="0">
                <a:ea typeface="+mn-lt"/>
                <a:cs typeface="+mn-lt"/>
              </a:rPr>
              <a:t>The conditional probability of an event is a particular event (B) will occur if an event (A) has occurred.</a:t>
            </a:r>
            <a:endParaRPr lang="en-US" dirty="0"/>
          </a:p>
          <a:p>
            <a:r>
              <a:rPr lang="en-US" dirty="0">
                <a:ea typeface="+mn-lt"/>
                <a:cs typeface="+mn-lt"/>
              </a:rPr>
              <a:t>Conditional Probability is represented as, P(B|A)= P(A ∩ B) / P(A)</a:t>
            </a:r>
            <a:br>
              <a:rPr lang="en-US" dirty="0">
                <a:ea typeface="+mn-lt"/>
                <a:cs typeface="+mn-lt"/>
              </a:rPr>
            </a:br>
            <a:br>
              <a:rPr lang="en-US" dirty="0">
                <a:ea typeface="+mn-lt"/>
                <a:cs typeface="+mn-lt"/>
              </a:rPr>
            </a:br>
            <a:r>
              <a:rPr lang="en-US" dirty="0">
                <a:ea typeface="+mn-lt"/>
                <a:cs typeface="+mn-lt"/>
              </a:rPr>
              <a:t>That implies that, mathematically, A and B are not independent.</a:t>
            </a:r>
            <a:endParaRPr lang="en-US" dirty="0"/>
          </a:p>
          <a:p>
            <a:r>
              <a:rPr lang="en-US" dirty="0">
                <a:ea typeface="+mn-lt"/>
                <a:cs typeface="+mn-lt"/>
              </a:rPr>
              <a:t>Likewise, if we find that, as event (A) will occur if an event (B) has occurred, then  </a:t>
            </a:r>
            <a:endParaRPr lang="en-US" dirty="0"/>
          </a:p>
          <a:p>
            <a:r>
              <a:rPr lang="en-US" dirty="0">
                <a:ea typeface="+mn-lt"/>
                <a:cs typeface="+mn-lt"/>
              </a:rPr>
              <a:t>Conditional Probability will be, P(A|B)= P(A ∩ B) / P(B)</a:t>
            </a:r>
            <a:endParaRPr lang="en-US" dirty="0"/>
          </a:p>
          <a:p>
            <a:pPr marL="0" indent="0">
              <a:buNone/>
            </a:pPr>
            <a:endParaRPr lang="en-US" dirty="0"/>
          </a:p>
        </p:txBody>
      </p:sp>
    </p:spTree>
    <p:extLst>
      <p:ext uri="{BB962C8B-B14F-4D97-AF65-F5344CB8AC3E}">
        <p14:creationId xmlns:p14="http://schemas.microsoft.com/office/powerpoint/2010/main" val="15508437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E658E-A2BF-C32E-97C7-F42A31B4F3A6}"/>
              </a:ext>
            </a:extLst>
          </p:cNvPr>
          <p:cNvSpPr>
            <a:spLocks noGrp="1"/>
          </p:cNvSpPr>
          <p:nvPr>
            <p:ph type="title"/>
          </p:nvPr>
        </p:nvSpPr>
        <p:spPr/>
        <p:txBody>
          <a:bodyPr/>
          <a:lstStyle/>
          <a:p>
            <a:r>
              <a:rPr lang="en-US" dirty="0"/>
              <a:t>Permutations  </a:t>
            </a:r>
            <a:br>
              <a:rPr lang="en-US" dirty="0"/>
            </a:br>
            <a:endParaRPr lang="en-US"/>
          </a:p>
        </p:txBody>
      </p:sp>
      <p:sp>
        <p:nvSpPr>
          <p:cNvPr id="3" name="Content Placeholder 2">
            <a:extLst>
              <a:ext uri="{FF2B5EF4-FFF2-40B4-BE49-F238E27FC236}">
                <a16:creationId xmlns:a16="http://schemas.microsoft.com/office/drawing/2014/main" id="{11A13A40-B6B0-FA07-C53B-467BFFC5CEE5}"/>
              </a:ext>
            </a:extLst>
          </p:cNvPr>
          <p:cNvSpPr>
            <a:spLocks noGrp="1"/>
          </p:cNvSpPr>
          <p:nvPr>
            <p:ph idx="1"/>
          </p:nvPr>
        </p:nvSpPr>
        <p:spPr/>
        <p:txBody>
          <a:bodyPr vert="horz" lIns="91440" tIns="45720" rIns="91440" bIns="45720" rtlCol="0" anchor="t">
            <a:normAutofit/>
          </a:bodyPr>
          <a:lstStyle/>
          <a:p>
            <a:r>
              <a:rPr lang="en-US" dirty="0">
                <a:ea typeface="+mn-lt"/>
                <a:cs typeface="+mn-lt"/>
              </a:rPr>
              <a:t>Possible selections of </a:t>
            </a:r>
            <a:r>
              <a:rPr lang="en-US" i="1" dirty="0">
                <a:ea typeface="+mn-lt"/>
                <a:cs typeface="+mn-lt"/>
              </a:rPr>
              <a:t>k distinguishable</a:t>
            </a:r>
            <a:r>
              <a:rPr lang="en-US" dirty="0">
                <a:ea typeface="+mn-lt"/>
                <a:cs typeface="+mn-lt"/>
              </a:rPr>
              <a:t> objects from a set of </a:t>
            </a:r>
            <a:r>
              <a:rPr lang="en-US" i="1" dirty="0">
                <a:ea typeface="+mn-lt"/>
                <a:cs typeface="+mn-lt"/>
              </a:rPr>
              <a:t>n</a:t>
            </a:r>
            <a:r>
              <a:rPr lang="en-US" dirty="0">
                <a:ea typeface="+mn-lt"/>
                <a:cs typeface="+mn-lt"/>
              </a:rPr>
              <a:t> are called </a:t>
            </a:r>
            <a:r>
              <a:rPr lang="en-US" i="1" dirty="0">
                <a:ea typeface="+mn-lt"/>
                <a:cs typeface="+mn-lt"/>
              </a:rPr>
              <a:t>permutations</a:t>
            </a:r>
            <a:r>
              <a:rPr lang="en-US" dirty="0">
                <a:ea typeface="+mn-lt"/>
                <a:cs typeface="+mn-lt"/>
              </a:rPr>
              <a:t>. When we sample with replacement, each time there are </a:t>
            </a:r>
            <a:r>
              <a:rPr lang="en-US" i="1" dirty="0">
                <a:ea typeface="+mn-lt"/>
                <a:cs typeface="+mn-lt"/>
              </a:rPr>
              <a:t>n</a:t>
            </a:r>
            <a:r>
              <a:rPr lang="en-US" dirty="0">
                <a:ea typeface="+mn-lt"/>
                <a:cs typeface="+mn-lt"/>
              </a:rPr>
              <a:t> possible selections, and the total number of permutations is</a:t>
            </a:r>
          </a:p>
          <a:p>
            <a:pPr marL="0" indent="0">
              <a:buNone/>
            </a:pPr>
            <a:r>
              <a:rPr lang="en-US" dirty="0">
                <a:ea typeface="+mn-lt"/>
                <a:cs typeface="+mn-lt"/>
              </a:rPr>
              <a:t>     </a:t>
            </a:r>
          </a:p>
        </p:txBody>
      </p:sp>
      <p:pic>
        <p:nvPicPr>
          <p:cNvPr id="4" name="Picture 4" descr="A picture containing shape&#10;&#10;Description automatically generated">
            <a:extLst>
              <a:ext uri="{FF2B5EF4-FFF2-40B4-BE49-F238E27FC236}">
                <a16:creationId xmlns:a16="http://schemas.microsoft.com/office/drawing/2014/main" id="{C3AC85DD-EB77-5021-B05B-FD4F3C97EF15}"/>
              </a:ext>
            </a:extLst>
          </p:cNvPr>
          <p:cNvPicPr>
            <a:picLocks noChangeAspect="1"/>
          </p:cNvPicPr>
          <p:nvPr/>
        </p:nvPicPr>
        <p:blipFill>
          <a:blip r:embed="rId2"/>
          <a:stretch>
            <a:fillRect/>
          </a:stretch>
        </p:blipFill>
        <p:spPr>
          <a:xfrm>
            <a:off x="2161258" y="3149377"/>
            <a:ext cx="7451664" cy="1534138"/>
          </a:xfrm>
          <a:prstGeom prst="rect">
            <a:avLst/>
          </a:prstGeom>
        </p:spPr>
      </p:pic>
      <p:sp>
        <p:nvSpPr>
          <p:cNvPr id="6" name="TextBox 5">
            <a:extLst>
              <a:ext uri="{FF2B5EF4-FFF2-40B4-BE49-F238E27FC236}">
                <a16:creationId xmlns:a16="http://schemas.microsoft.com/office/drawing/2014/main" id="{E228269F-9A1D-E270-4D0D-EBEE5C210C1F}"/>
              </a:ext>
            </a:extLst>
          </p:cNvPr>
          <p:cNvSpPr txBox="1"/>
          <p:nvPr/>
        </p:nvSpPr>
        <p:spPr>
          <a:xfrm>
            <a:off x="1122589" y="432298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p>
        </p:txBody>
      </p:sp>
    </p:spTree>
    <p:extLst>
      <p:ext uri="{BB962C8B-B14F-4D97-AF65-F5344CB8AC3E}">
        <p14:creationId xmlns:p14="http://schemas.microsoft.com/office/powerpoint/2010/main" val="30642861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6AD37-7375-42E2-6C07-A39EA41B7C5C}"/>
              </a:ext>
            </a:extLst>
          </p:cNvPr>
          <p:cNvSpPr>
            <a:spLocks noGrp="1"/>
          </p:cNvSpPr>
          <p:nvPr>
            <p:ph type="title"/>
          </p:nvPr>
        </p:nvSpPr>
        <p:spPr/>
        <p:txBody>
          <a:bodyPr/>
          <a:lstStyle/>
          <a:p>
            <a:r>
              <a:rPr lang="en-US" dirty="0"/>
              <a:t>Permutations  </a:t>
            </a:r>
          </a:p>
        </p:txBody>
      </p:sp>
      <p:sp>
        <p:nvSpPr>
          <p:cNvPr id="3" name="Content Placeholder 2">
            <a:extLst>
              <a:ext uri="{FF2B5EF4-FFF2-40B4-BE49-F238E27FC236}">
                <a16:creationId xmlns:a16="http://schemas.microsoft.com/office/drawing/2014/main" id="{87FF54BD-6CFD-B0E7-E0D2-E3315A78C97D}"/>
              </a:ext>
            </a:extLst>
          </p:cNvPr>
          <p:cNvSpPr>
            <a:spLocks noGrp="1"/>
          </p:cNvSpPr>
          <p:nvPr>
            <p:ph idx="1"/>
          </p:nvPr>
        </p:nvSpPr>
        <p:spPr/>
        <p:txBody>
          <a:bodyPr vert="horz" lIns="91440" tIns="45720" rIns="91440" bIns="45720" rtlCol="0" anchor="t">
            <a:normAutofit/>
          </a:bodyPr>
          <a:lstStyle/>
          <a:p>
            <a:r>
              <a:rPr lang="en-US" dirty="0">
                <a:ea typeface="+mn-lt"/>
                <a:cs typeface="+mn-lt"/>
              </a:rPr>
              <a:t>During sampling without replacement, the number of possible selections reduces by 1 each time an object is sampled. Therefore, the number of permutations is</a:t>
            </a:r>
          </a:p>
          <a:p>
            <a:endParaRPr lang="en-US" dirty="0"/>
          </a:p>
          <a:p>
            <a:endParaRPr lang="en-US" dirty="0"/>
          </a:p>
        </p:txBody>
      </p:sp>
      <p:pic>
        <p:nvPicPr>
          <p:cNvPr id="4" name="Picture 4">
            <a:extLst>
              <a:ext uri="{FF2B5EF4-FFF2-40B4-BE49-F238E27FC236}">
                <a16:creationId xmlns:a16="http://schemas.microsoft.com/office/drawing/2014/main" id="{5E7A94FB-4430-8F17-B670-CA85B5A393FB}"/>
              </a:ext>
            </a:extLst>
          </p:cNvPr>
          <p:cNvPicPr>
            <a:picLocks noChangeAspect="1"/>
          </p:cNvPicPr>
          <p:nvPr/>
        </p:nvPicPr>
        <p:blipFill>
          <a:blip r:embed="rId2"/>
          <a:stretch>
            <a:fillRect/>
          </a:stretch>
        </p:blipFill>
        <p:spPr>
          <a:xfrm>
            <a:off x="1661886" y="3352591"/>
            <a:ext cx="6966856" cy="1277675"/>
          </a:xfrm>
          <a:prstGeom prst="rect">
            <a:avLst/>
          </a:prstGeom>
        </p:spPr>
      </p:pic>
    </p:spTree>
    <p:extLst>
      <p:ext uri="{BB962C8B-B14F-4D97-AF65-F5344CB8AC3E}">
        <p14:creationId xmlns:p14="http://schemas.microsoft.com/office/powerpoint/2010/main" val="14298340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8412D-15B7-94A2-74B7-7F276AA7367A}"/>
              </a:ext>
            </a:extLst>
          </p:cNvPr>
          <p:cNvSpPr>
            <a:spLocks noGrp="1"/>
          </p:cNvSpPr>
          <p:nvPr>
            <p:ph type="title"/>
          </p:nvPr>
        </p:nvSpPr>
        <p:spPr/>
        <p:txBody>
          <a:bodyPr/>
          <a:lstStyle/>
          <a:p>
            <a:r>
              <a:rPr lang="en-US" dirty="0"/>
              <a:t>Permutations : Example</a:t>
            </a:r>
          </a:p>
        </p:txBody>
      </p:sp>
      <p:sp>
        <p:nvSpPr>
          <p:cNvPr id="3" name="Content Placeholder 2">
            <a:extLst>
              <a:ext uri="{FF2B5EF4-FFF2-40B4-BE49-F238E27FC236}">
                <a16:creationId xmlns:a16="http://schemas.microsoft.com/office/drawing/2014/main" id="{5883C198-B18B-4A35-A2AB-67C9C4E3F2BC}"/>
              </a:ext>
            </a:extLst>
          </p:cNvPr>
          <p:cNvSpPr>
            <a:spLocks noGrp="1"/>
          </p:cNvSpPr>
          <p:nvPr>
            <p:ph idx="1"/>
          </p:nvPr>
        </p:nvSpPr>
        <p:spPr/>
        <p:txBody>
          <a:bodyPr vert="horz" lIns="91440" tIns="45720" rIns="91440" bIns="45720" rtlCol="0" anchor="t">
            <a:normAutofit/>
          </a:bodyPr>
          <a:lstStyle/>
          <a:p>
            <a:pPr algn="just"/>
            <a:r>
              <a:rPr lang="en-US">
                <a:ea typeface="+mn-lt"/>
                <a:cs typeface="+mn-lt"/>
              </a:rPr>
              <a:t>B</a:t>
            </a:r>
            <a:r>
              <a:rPr lang="en-US" cap="small">
                <a:ea typeface="+mn-lt"/>
                <a:cs typeface="+mn-lt"/>
              </a:rPr>
              <a:t>REAKING PASSWORDS</a:t>
            </a:r>
            <a:r>
              <a:rPr lang="en-US">
                <a:ea typeface="+mn-lt"/>
                <a:cs typeface="+mn-lt"/>
              </a:rPr>
              <a:t>). From an alphabet consisting of 10 digits, 26 lower-case and 26 capital letters, one can create </a:t>
            </a:r>
            <a:r>
              <a:rPr lang="en-US" i="1">
                <a:ea typeface="+mn-lt"/>
                <a:cs typeface="+mn-lt"/>
              </a:rPr>
              <a:t>P</a:t>
            </a:r>
            <a:r>
              <a:rPr lang="en-US" i="1" baseline="-25000">
                <a:ea typeface="+mn-lt"/>
                <a:cs typeface="+mn-lt"/>
              </a:rPr>
              <a:t>r</a:t>
            </a:r>
            <a:r>
              <a:rPr lang="en-US">
                <a:ea typeface="+mn-lt"/>
                <a:cs typeface="+mn-lt"/>
              </a:rPr>
              <a:t>(62, 8) = 218,340,105,584,896 (over 218 trillion) different 8-character passwords. At a speed of 1 million passwords per second, it will take a spy program almost 7 years to try all of them. Thus, on the average, it will guess your password in about 3.5 years.</a:t>
            </a:r>
            <a:endParaRPr lang="en-US"/>
          </a:p>
          <a:p>
            <a:pPr algn="just"/>
            <a:r>
              <a:rPr lang="en-US">
                <a:ea typeface="+mn-lt"/>
                <a:cs typeface="+mn-lt"/>
              </a:rPr>
              <a:t>At this speed, the spy program can test 604,800,000,000 passwords within 1 week. The probability that it guesses your password in 1 week is</a:t>
            </a:r>
            <a:endParaRPr lang="en-US"/>
          </a:p>
          <a:p>
            <a:pPr marL="0" indent="0">
              <a:buNone/>
            </a:pPr>
            <a:br>
              <a:rPr lang="en-US"/>
            </a:br>
            <a:endParaRPr lang="en-US" dirty="0"/>
          </a:p>
        </p:txBody>
      </p:sp>
      <p:pic>
        <p:nvPicPr>
          <p:cNvPr id="4" name="Picture 4" descr="Text, letter&#10;&#10;Description automatically generated">
            <a:extLst>
              <a:ext uri="{FF2B5EF4-FFF2-40B4-BE49-F238E27FC236}">
                <a16:creationId xmlns:a16="http://schemas.microsoft.com/office/drawing/2014/main" id="{E865F6D2-386B-8E2A-6130-B9C197504E84}"/>
              </a:ext>
            </a:extLst>
          </p:cNvPr>
          <p:cNvPicPr>
            <a:picLocks noChangeAspect="1"/>
          </p:cNvPicPr>
          <p:nvPr/>
        </p:nvPicPr>
        <p:blipFill>
          <a:blip r:embed="rId2"/>
          <a:stretch>
            <a:fillRect/>
          </a:stretch>
        </p:blipFill>
        <p:spPr>
          <a:xfrm>
            <a:off x="1335315" y="4438585"/>
            <a:ext cx="7881256" cy="1028831"/>
          </a:xfrm>
          <a:prstGeom prst="rect">
            <a:avLst/>
          </a:prstGeom>
        </p:spPr>
      </p:pic>
    </p:spTree>
    <p:extLst>
      <p:ext uri="{BB962C8B-B14F-4D97-AF65-F5344CB8AC3E}">
        <p14:creationId xmlns:p14="http://schemas.microsoft.com/office/powerpoint/2010/main" val="2331980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5A2FD-2787-39CB-DDB4-D95D63C22F0B}"/>
              </a:ext>
            </a:extLst>
          </p:cNvPr>
          <p:cNvSpPr>
            <a:spLocks noGrp="1"/>
          </p:cNvSpPr>
          <p:nvPr>
            <p:ph type="title"/>
          </p:nvPr>
        </p:nvSpPr>
        <p:spPr/>
        <p:txBody>
          <a:bodyPr/>
          <a:lstStyle/>
          <a:p>
            <a:r>
              <a:rPr lang="en-US" dirty="0"/>
              <a:t>Combinations </a:t>
            </a:r>
          </a:p>
        </p:txBody>
      </p:sp>
      <p:sp>
        <p:nvSpPr>
          <p:cNvPr id="3" name="Content Placeholder 2">
            <a:extLst>
              <a:ext uri="{FF2B5EF4-FFF2-40B4-BE49-F238E27FC236}">
                <a16:creationId xmlns:a16="http://schemas.microsoft.com/office/drawing/2014/main" id="{71070B39-0D53-DEB4-E2FE-AE73CEA137AC}"/>
              </a:ext>
            </a:extLst>
          </p:cNvPr>
          <p:cNvSpPr>
            <a:spLocks noGrp="1"/>
          </p:cNvSpPr>
          <p:nvPr>
            <p:ph idx="1"/>
          </p:nvPr>
        </p:nvSpPr>
        <p:spPr/>
        <p:txBody>
          <a:bodyPr vert="horz" lIns="91440" tIns="45720" rIns="91440" bIns="45720" rtlCol="0" anchor="t">
            <a:normAutofit/>
          </a:bodyPr>
          <a:lstStyle/>
          <a:p>
            <a:r>
              <a:rPr lang="en-US" dirty="0">
                <a:ea typeface="+mn-lt"/>
                <a:cs typeface="+mn-lt"/>
              </a:rPr>
              <a:t>Possible selections of </a:t>
            </a:r>
            <a:r>
              <a:rPr lang="en-US" i="1" dirty="0">
                <a:ea typeface="+mn-lt"/>
                <a:cs typeface="+mn-lt"/>
              </a:rPr>
              <a:t>k indistinguishable</a:t>
            </a:r>
            <a:r>
              <a:rPr lang="en-US" dirty="0">
                <a:ea typeface="+mn-lt"/>
                <a:cs typeface="+mn-lt"/>
              </a:rPr>
              <a:t> objects from a set of </a:t>
            </a:r>
            <a:r>
              <a:rPr lang="en-US" i="1" dirty="0">
                <a:ea typeface="+mn-lt"/>
                <a:cs typeface="+mn-lt"/>
              </a:rPr>
              <a:t>n</a:t>
            </a:r>
            <a:r>
              <a:rPr lang="en-US" dirty="0">
                <a:ea typeface="+mn-lt"/>
                <a:cs typeface="+mn-lt"/>
              </a:rPr>
              <a:t> are called </a:t>
            </a:r>
            <a:r>
              <a:rPr lang="en-US" i="1" dirty="0">
                <a:ea typeface="+mn-lt"/>
                <a:cs typeface="+mn-lt"/>
              </a:rPr>
              <a:t>combinations</a:t>
            </a:r>
            <a:r>
              <a:rPr lang="en-US" dirty="0">
                <a:ea typeface="+mn-lt"/>
                <a:cs typeface="+mn-lt"/>
              </a:rPr>
              <a:t>. The number of combinations without replacement is also called “</a:t>
            </a:r>
            <a:r>
              <a:rPr lang="en-US" i="1" dirty="0">
                <a:ea typeface="+mn-lt"/>
                <a:cs typeface="+mn-lt"/>
              </a:rPr>
              <a:t>n </a:t>
            </a:r>
            <a:r>
              <a:rPr lang="en-US" dirty="0">
                <a:ea typeface="+mn-lt"/>
                <a:cs typeface="+mn-lt"/>
              </a:rPr>
              <a:t>choose </a:t>
            </a:r>
            <a:r>
              <a:rPr lang="en-US" i="1" dirty="0">
                <a:ea typeface="+mn-lt"/>
                <a:cs typeface="+mn-lt"/>
              </a:rPr>
              <a:t>k</a:t>
            </a:r>
            <a:r>
              <a:rPr lang="en-US" dirty="0">
                <a:ea typeface="+mn-lt"/>
                <a:cs typeface="+mn-lt"/>
              </a:rPr>
              <a:t>” and is denoted by </a:t>
            </a:r>
            <a:r>
              <a:rPr lang="en-US" i="1" dirty="0">
                <a:ea typeface="+mn-lt"/>
                <a:cs typeface="+mn-lt"/>
              </a:rPr>
              <a:t>C</a:t>
            </a:r>
            <a:r>
              <a:rPr lang="en-US" dirty="0">
                <a:ea typeface="+mn-lt"/>
                <a:cs typeface="+mn-lt"/>
              </a:rPr>
              <a:t>(</a:t>
            </a:r>
            <a:r>
              <a:rPr lang="en-US" i="1" dirty="0">
                <a:ea typeface="+mn-lt"/>
                <a:cs typeface="+mn-lt"/>
              </a:rPr>
              <a:t>n, k</a:t>
            </a:r>
            <a:r>
              <a:rPr lang="en-US" dirty="0">
                <a:ea typeface="+mn-lt"/>
                <a:cs typeface="+mn-lt"/>
              </a:rPr>
              <a:t>)</a:t>
            </a:r>
          </a:p>
          <a:p>
            <a:endParaRPr lang="en-US" dirty="0">
              <a:ea typeface="+mn-lt"/>
              <a:cs typeface="+mn-lt"/>
            </a:endParaRPr>
          </a:p>
          <a:p>
            <a:r>
              <a:rPr lang="en-US" dirty="0">
                <a:ea typeface="+mn-lt"/>
                <a:cs typeface="+mn-lt"/>
              </a:rPr>
              <a:t>The only difference from </a:t>
            </a:r>
            <a:r>
              <a:rPr lang="en-US" i="1" dirty="0">
                <a:ea typeface="+mn-lt"/>
                <a:cs typeface="+mn-lt"/>
              </a:rPr>
              <a:t>P</a:t>
            </a:r>
            <a:r>
              <a:rPr lang="en-US" dirty="0">
                <a:ea typeface="+mn-lt"/>
                <a:cs typeface="+mn-lt"/>
              </a:rPr>
              <a:t>(</a:t>
            </a:r>
            <a:r>
              <a:rPr lang="en-US" i="1" dirty="0">
                <a:ea typeface="+mn-lt"/>
                <a:cs typeface="+mn-lt"/>
              </a:rPr>
              <a:t>n, k</a:t>
            </a:r>
            <a:r>
              <a:rPr lang="en-US" dirty="0">
                <a:ea typeface="+mn-lt"/>
                <a:cs typeface="+mn-lt"/>
              </a:rPr>
              <a:t>) is disregarding the order. </a:t>
            </a:r>
          </a:p>
          <a:p>
            <a:endParaRPr lang="en-US" dirty="0">
              <a:ea typeface="+mn-lt"/>
              <a:cs typeface="+mn-lt"/>
            </a:endParaRPr>
          </a:p>
          <a:p>
            <a:endParaRPr lang="en-US" dirty="0">
              <a:ea typeface="+mn-lt"/>
              <a:cs typeface="+mn-lt"/>
            </a:endParaRPr>
          </a:p>
        </p:txBody>
      </p:sp>
      <p:pic>
        <p:nvPicPr>
          <p:cNvPr id="4" name="Picture 4" descr="A picture containing text&#10;&#10;Description automatically generated">
            <a:extLst>
              <a:ext uri="{FF2B5EF4-FFF2-40B4-BE49-F238E27FC236}">
                <a16:creationId xmlns:a16="http://schemas.microsoft.com/office/drawing/2014/main" id="{1D65D3AF-E7B4-1DE2-E577-B5A246C44303}"/>
              </a:ext>
            </a:extLst>
          </p:cNvPr>
          <p:cNvPicPr>
            <a:picLocks noChangeAspect="1"/>
          </p:cNvPicPr>
          <p:nvPr/>
        </p:nvPicPr>
        <p:blipFill>
          <a:blip r:embed="rId2"/>
          <a:stretch>
            <a:fillRect/>
          </a:stretch>
        </p:blipFill>
        <p:spPr>
          <a:xfrm>
            <a:off x="1074058" y="4156493"/>
            <a:ext cx="7605484" cy="1114044"/>
          </a:xfrm>
          <a:prstGeom prst="rect">
            <a:avLst/>
          </a:prstGeom>
        </p:spPr>
      </p:pic>
    </p:spTree>
    <p:extLst>
      <p:ext uri="{BB962C8B-B14F-4D97-AF65-F5344CB8AC3E}">
        <p14:creationId xmlns:p14="http://schemas.microsoft.com/office/powerpoint/2010/main" val="40020248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76B75-890F-FFA3-337D-53D2B9CF46DF}"/>
              </a:ext>
            </a:extLst>
          </p:cNvPr>
          <p:cNvSpPr>
            <a:spLocks noGrp="1"/>
          </p:cNvSpPr>
          <p:nvPr>
            <p:ph type="title"/>
          </p:nvPr>
        </p:nvSpPr>
        <p:spPr/>
        <p:txBody>
          <a:bodyPr/>
          <a:lstStyle/>
          <a:p>
            <a:r>
              <a:rPr lang="en-US" dirty="0"/>
              <a:t>Combinations </a:t>
            </a:r>
          </a:p>
        </p:txBody>
      </p:sp>
      <p:sp>
        <p:nvSpPr>
          <p:cNvPr id="3" name="Content Placeholder 2">
            <a:extLst>
              <a:ext uri="{FF2B5EF4-FFF2-40B4-BE49-F238E27FC236}">
                <a16:creationId xmlns:a16="http://schemas.microsoft.com/office/drawing/2014/main" id="{93597EF5-7306-631E-3C24-64671B77E8B0}"/>
              </a:ext>
            </a:extLst>
          </p:cNvPr>
          <p:cNvSpPr>
            <a:spLocks noGrp="1"/>
          </p:cNvSpPr>
          <p:nvPr>
            <p:ph idx="1"/>
          </p:nvPr>
        </p:nvSpPr>
        <p:spPr/>
        <p:txBody>
          <a:bodyPr vert="horz" lIns="91440" tIns="45720" rIns="91440" bIns="45720" rtlCol="0" anchor="t">
            <a:normAutofit/>
          </a:bodyPr>
          <a:lstStyle/>
          <a:p>
            <a:r>
              <a:rPr lang="en-US" dirty="0">
                <a:ea typeface="+mn-lt"/>
                <a:cs typeface="+mn-lt"/>
              </a:rPr>
              <a:t>For combinations with replacement, the order is not important, and each object may be sampled more than once. </a:t>
            </a:r>
          </a:p>
          <a:p>
            <a:endParaRPr lang="en-US" dirty="0">
              <a:ea typeface="+mn-lt"/>
              <a:cs typeface="+mn-lt"/>
            </a:endParaRPr>
          </a:p>
          <a:p>
            <a:endParaRPr lang="en-US" dirty="0">
              <a:ea typeface="+mn-lt"/>
              <a:cs typeface="+mn-lt"/>
            </a:endParaRPr>
          </a:p>
        </p:txBody>
      </p:sp>
      <p:pic>
        <p:nvPicPr>
          <p:cNvPr id="4" name="Picture 4">
            <a:extLst>
              <a:ext uri="{FF2B5EF4-FFF2-40B4-BE49-F238E27FC236}">
                <a16:creationId xmlns:a16="http://schemas.microsoft.com/office/drawing/2014/main" id="{E1684305-6047-1B76-5517-31794ECCFA44}"/>
              </a:ext>
            </a:extLst>
          </p:cNvPr>
          <p:cNvPicPr>
            <a:picLocks noChangeAspect="1"/>
          </p:cNvPicPr>
          <p:nvPr/>
        </p:nvPicPr>
        <p:blipFill>
          <a:blip r:embed="rId2"/>
          <a:stretch>
            <a:fillRect/>
          </a:stretch>
        </p:blipFill>
        <p:spPr>
          <a:xfrm>
            <a:off x="2286000" y="2813129"/>
            <a:ext cx="7975600" cy="1289799"/>
          </a:xfrm>
          <a:prstGeom prst="rect">
            <a:avLst/>
          </a:prstGeom>
        </p:spPr>
      </p:pic>
    </p:spTree>
    <p:extLst>
      <p:ext uri="{BB962C8B-B14F-4D97-AF65-F5344CB8AC3E}">
        <p14:creationId xmlns:p14="http://schemas.microsoft.com/office/powerpoint/2010/main" val="1256491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86A50-5258-A46A-81D9-460C30F1F7D1}"/>
              </a:ext>
            </a:extLst>
          </p:cNvPr>
          <p:cNvSpPr>
            <a:spLocks noGrp="1"/>
          </p:cNvSpPr>
          <p:nvPr>
            <p:ph type="title"/>
          </p:nvPr>
        </p:nvSpPr>
        <p:spPr/>
        <p:txBody>
          <a:bodyPr/>
          <a:lstStyle/>
          <a:p>
            <a:r>
              <a:rPr lang="en-US" dirty="0"/>
              <a:t>What is the theory of probability ? </a:t>
            </a:r>
          </a:p>
        </p:txBody>
      </p:sp>
      <p:sp>
        <p:nvSpPr>
          <p:cNvPr id="3" name="Content Placeholder 2">
            <a:extLst>
              <a:ext uri="{FF2B5EF4-FFF2-40B4-BE49-F238E27FC236}">
                <a16:creationId xmlns:a16="http://schemas.microsoft.com/office/drawing/2014/main" id="{96D8B1C0-9A1E-8DA4-B351-F46455EDF736}"/>
              </a:ext>
            </a:extLst>
          </p:cNvPr>
          <p:cNvSpPr>
            <a:spLocks noGrp="1"/>
          </p:cNvSpPr>
          <p:nvPr>
            <p:ph idx="1"/>
          </p:nvPr>
        </p:nvSpPr>
        <p:spPr/>
        <p:txBody>
          <a:bodyPr vert="horz" lIns="91440" tIns="45720" rIns="91440" bIns="45720" rtlCol="0" anchor="t">
            <a:normAutofit/>
          </a:bodyPr>
          <a:lstStyle/>
          <a:p>
            <a:r>
              <a:rPr lang="en-US" b="1" dirty="0">
                <a:ea typeface="+mn-lt"/>
                <a:cs typeface="+mn-lt"/>
              </a:rPr>
              <a:t>Probability</a:t>
            </a:r>
            <a:r>
              <a:rPr lang="en-US" dirty="0">
                <a:ea typeface="+mn-lt"/>
                <a:cs typeface="+mn-lt"/>
              </a:rPr>
              <a:t> is a measure of how likely an event will occur. </a:t>
            </a:r>
            <a:endParaRPr lang="en-US" dirty="0"/>
          </a:p>
          <a:p>
            <a:r>
              <a:rPr lang="en-US" dirty="0">
                <a:ea typeface="+mn-lt"/>
                <a:cs typeface="+mn-lt"/>
              </a:rPr>
              <a:t>In other words, “probability” is a ration of:</a:t>
            </a:r>
            <a:endParaRPr lang="en-US" dirty="0"/>
          </a:p>
          <a:p>
            <a:pPr marL="0" indent="0">
              <a:buNone/>
            </a:pPr>
            <a:r>
              <a:rPr lang="en-US" dirty="0">
                <a:ea typeface="+mn-lt"/>
                <a:cs typeface="+mn-lt"/>
              </a:rPr>
              <a:t>                             Desired Outcomes/ Total Outcomes. </a:t>
            </a:r>
            <a:endParaRPr lang="en-US" dirty="0"/>
          </a:p>
          <a:p>
            <a:r>
              <a:rPr lang="en-US" b="1" dirty="0">
                <a:ea typeface="+mn-lt"/>
                <a:cs typeface="+mn-lt"/>
              </a:rPr>
              <a:t>Example: </a:t>
            </a:r>
            <a:endParaRPr lang="en-US" dirty="0"/>
          </a:p>
          <a:p>
            <a:pPr marL="0" indent="0">
              <a:buNone/>
            </a:pPr>
            <a:r>
              <a:rPr lang="en-US" dirty="0">
                <a:ea typeface="+mn-lt"/>
                <a:cs typeface="+mn-lt"/>
              </a:rPr>
              <a:t>   While tossing a coin, you can get two possible outcomes either get a Head or, a Tail. The probability of one of these two situations is, 1/2 </a:t>
            </a:r>
          </a:p>
          <a:p>
            <a:pPr marL="0" indent="0">
              <a:buNone/>
            </a:pPr>
            <a:r>
              <a:rPr lang="en-US" dirty="0">
                <a:ea typeface="+mn-lt"/>
                <a:cs typeface="+mn-lt"/>
              </a:rPr>
              <a:t>   While rolling a dice, you can get one of the six possible sides. The probability of getting number “5” is, 1/6.</a:t>
            </a:r>
            <a:endParaRPr lang="en-US" dirty="0"/>
          </a:p>
          <a:p>
            <a:endParaRPr lang="en-US" dirty="0"/>
          </a:p>
        </p:txBody>
      </p:sp>
    </p:spTree>
    <p:extLst>
      <p:ext uri="{BB962C8B-B14F-4D97-AF65-F5344CB8AC3E}">
        <p14:creationId xmlns:p14="http://schemas.microsoft.com/office/powerpoint/2010/main" val="17456618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24458-17FF-DB9D-8760-1508358AFAB7}"/>
              </a:ext>
            </a:extLst>
          </p:cNvPr>
          <p:cNvSpPr>
            <a:spLocks noGrp="1"/>
          </p:cNvSpPr>
          <p:nvPr>
            <p:ph type="title"/>
          </p:nvPr>
        </p:nvSpPr>
        <p:spPr/>
        <p:txBody>
          <a:bodyPr/>
          <a:lstStyle/>
          <a:p>
            <a:r>
              <a:rPr lang="en-US" dirty="0"/>
              <a:t>Combinations : Example </a:t>
            </a:r>
          </a:p>
        </p:txBody>
      </p:sp>
      <p:sp>
        <p:nvSpPr>
          <p:cNvPr id="3" name="Content Placeholder 2">
            <a:extLst>
              <a:ext uri="{FF2B5EF4-FFF2-40B4-BE49-F238E27FC236}">
                <a16:creationId xmlns:a16="http://schemas.microsoft.com/office/drawing/2014/main" id="{668CCF01-FF1D-3F76-D50D-8792AE57C3FF}"/>
              </a:ext>
            </a:extLst>
          </p:cNvPr>
          <p:cNvSpPr>
            <a:spLocks noGrp="1"/>
          </p:cNvSpPr>
          <p:nvPr>
            <p:ph idx="1"/>
          </p:nvPr>
        </p:nvSpPr>
        <p:spPr/>
        <p:txBody>
          <a:bodyPr vert="horz" lIns="91440" tIns="45720" rIns="91440" bIns="45720" rtlCol="0" anchor="t">
            <a:normAutofit/>
          </a:bodyPr>
          <a:lstStyle/>
          <a:p>
            <a:pPr algn="just"/>
            <a:r>
              <a:rPr lang="en-US" dirty="0">
                <a:ea typeface="+mn-lt"/>
                <a:cs typeface="+mn-lt"/>
              </a:rPr>
              <a:t>An antivirus software reports that 3 folders out of 10 are infected. How many possibilities are there?</a:t>
            </a:r>
            <a:endParaRPr lang="en-US" dirty="0"/>
          </a:p>
          <a:p>
            <a:pPr algn="just"/>
            <a:r>
              <a:rPr lang="en-US" dirty="0">
                <a:ea typeface="+mn-lt"/>
                <a:cs typeface="+mn-lt"/>
              </a:rPr>
              <a:t>Solution. Folders A, B, C and folders C, B, A represent the same outcome, thus, the order is not important. A software clearly detected 3 different folders, thus it is sampling without replacement. The number of possibilities is</a:t>
            </a:r>
            <a:endParaRPr lang="en-US" dirty="0"/>
          </a:p>
          <a:p>
            <a:pPr marL="0" indent="0">
              <a:buNone/>
            </a:pPr>
            <a:endParaRPr lang="en-US" dirty="0"/>
          </a:p>
          <a:p>
            <a:pPr marL="0" indent="0">
              <a:buNone/>
            </a:pPr>
            <a:endParaRPr lang="en-US" dirty="0"/>
          </a:p>
        </p:txBody>
      </p:sp>
      <p:pic>
        <p:nvPicPr>
          <p:cNvPr id="4" name="Picture 4" descr="A picture containing rectangle&#10;&#10;Description automatically generated">
            <a:extLst>
              <a:ext uri="{FF2B5EF4-FFF2-40B4-BE49-F238E27FC236}">
                <a16:creationId xmlns:a16="http://schemas.microsoft.com/office/drawing/2014/main" id="{C72B7391-330F-6249-C4E4-BDA925CD3676}"/>
              </a:ext>
            </a:extLst>
          </p:cNvPr>
          <p:cNvPicPr>
            <a:picLocks noChangeAspect="1"/>
          </p:cNvPicPr>
          <p:nvPr/>
        </p:nvPicPr>
        <p:blipFill>
          <a:blip r:embed="rId2"/>
          <a:stretch>
            <a:fillRect/>
          </a:stretch>
        </p:blipFill>
        <p:spPr>
          <a:xfrm>
            <a:off x="1451429" y="4083129"/>
            <a:ext cx="7953827" cy="1268028"/>
          </a:xfrm>
          <a:prstGeom prst="rect">
            <a:avLst/>
          </a:prstGeom>
        </p:spPr>
      </p:pic>
    </p:spTree>
    <p:extLst>
      <p:ext uri="{BB962C8B-B14F-4D97-AF65-F5344CB8AC3E}">
        <p14:creationId xmlns:p14="http://schemas.microsoft.com/office/powerpoint/2010/main" val="42160933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1BCE3-299C-7D1C-4EAB-E48CCFB97873}"/>
              </a:ext>
            </a:extLst>
          </p:cNvPr>
          <p:cNvSpPr>
            <a:spLocks noGrp="1"/>
          </p:cNvSpPr>
          <p:nvPr>
            <p:ph type="title"/>
          </p:nvPr>
        </p:nvSpPr>
        <p:spPr>
          <a:xfrm>
            <a:off x="5536734" y="609600"/>
            <a:ext cx="3737268" cy="1320800"/>
          </a:xfrm>
        </p:spPr>
        <p:txBody>
          <a:bodyPr>
            <a:normAutofit/>
          </a:bodyPr>
          <a:lstStyle/>
          <a:p>
            <a:r>
              <a:rPr lang="en-US" dirty="0"/>
              <a:t>Conditional Probability </a:t>
            </a:r>
          </a:p>
        </p:txBody>
      </p:sp>
      <p:sp>
        <p:nvSpPr>
          <p:cNvPr id="3" name="Content Placeholder 2">
            <a:extLst>
              <a:ext uri="{FF2B5EF4-FFF2-40B4-BE49-F238E27FC236}">
                <a16:creationId xmlns:a16="http://schemas.microsoft.com/office/drawing/2014/main" id="{15D3882B-A99A-3ED3-BB02-39CCD5DA2B36}"/>
              </a:ext>
            </a:extLst>
          </p:cNvPr>
          <p:cNvSpPr>
            <a:spLocks noGrp="1"/>
          </p:cNvSpPr>
          <p:nvPr>
            <p:ph idx="1"/>
          </p:nvPr>
        </p:nvSpPr>
        <p:spPr>
          <a:xfrm>
            <a:off x="5209563" y="2160589"/>
            <a:ext cx="4064439" cy="3880773"/>
          </a:xfrm>
        </p:spPr>
        <p:txBody>
          <a:bodyPr vert="horz" lIns="91440" tIns="45720" rIns="91440" bIns="45720" rtlCol="0">
            <a:normAutofit/>
          </a:bodyPr>
          <a:lstStyle/>
          <a:p>
            <a:pPr>
              <a:lnSpc>
                <a:spcPct val="90000"/>
              </a:lnSpc>
            </a:pPr>
            <a:r>
              <a:rPr lang="en-US" dirty="0">
                <a:ea typeface="+mn-lt"/>
                <a:cs typeface="+mn-lt"/>
              </a:rPr>
              <a:t>Assume a fair dice has been rolled, and the event “A” shows odd number outcomes, A= {1, 3, 5} and “B” is an event shows outcome less than or, equal to 3, B= {1, 2, 3}.</a:t>
            </a:r>
            <a:endParaRPr lang="en-US"/>
          </a:p>
          <a:p>
            <a:pPr>
              <a:lnSpc>
                <a:spcPct val="90000"/>
              </a:lnSpc>
            </a:pPr>
            <a:r>
              <a:rPr lang="en-US" dirty="0">
                <a:ea typeface="+mn-lt"/>
                <a:cs typeface="+mn-lt"/>
              </a:rPr>
              <a:t>The probability of “A” is: 3/6 (Considering 3 is the event over sample size 6)=1/2</a:t>
            </a:r>
            <a:endParaRPr lang="en-US"/>
          </a:p>
          <a:p>
            <a:pPr>
              <a:lnSpc>
                <a:spcPct val="90000"/>
              </a:lnSpc>
            </a:pPr>
            <a:r>
              <a:rPr lang="en-US" dirty="0">
                <a:ea typeface="+mn-lt"/>
                <a:cs typeface="+mn-lt"/>
              </a:rPr>
              <a:t>However, P(A|B) or, probability  of A when B given, is:</a:t>
            </a:r>
            <a:endParaRPr lang="en-US"/>
          </a:p>
          <a:p>
            <a:pPr>
              <a:lnSpc>
                <a:spcPct val="90000"/>
              </a:lnSpc>
            </a:pPr>
            <a:r>
              <a:rPr lang="en-US" dirty="0">
                <a:ea typeface="+mn-lt"/>
                <a:cs typeface="+mn-lt"/>
              </a:rPr>
              <a:t>(A ∩ B)= {1,3}</a:t>
            </a:r>
            <a:endParaRPr lang="en-US"/>
          </a:p>
          <a:p>
            <a:pPr>
              <a:lnSpc>
                <a:spcPct val="90000"/>
              </a:lnSpc>
            </a:pPr>
            <a:r>
              <a:rPr lang="en-US" dirty="0">
                <a:ea typeface="+mn-lt"/>
                <a:cs typeface="+mn-lt"/>
              </a:rPr>
              <a:t>So, P(A|B)= P(A ∩ B) / P(B) = 2/3.</a:t>
            </a:r>
            <a:endParaRPr lang="en-US"/>
          </a:p>
        </p:txBody>
      </p:sp>
      <p:pic>
        <p:nvPicPr>
          <p:cNvPr id="5" name="Picture 4" descr="Different coloured dices">
            <a:extLst>
              <a:ext uri="{FF2B5EF4-FFF2-40B4-BE49-F238E27FC236}">
                <a16:creationId xmlns:a16="http://schemas.microsoft.com/office/drawing/2014/main" id="{51DB637D-5049-3C36-6D26-71F65E0A7FEF}"/>
              </a:ext>
            </a:extLst>
          </p:cNvPr>
          <p:cNvPicPr>
            <a:picLocks noChangeAspect="1"/>
          </p:cNvPicPr>
          <p:nvPr/>
        </p:nvPicPr>
        <p:blipFill rotWithShape="1">
          <a:blip r:embed="rId2"/>
          <a:srcRect l="18324" r="29243" b="-4"/>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9" name="Isosceles Triangle 8">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2369892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6FFE1-1DC6-7BC1-3226-F5E8B23C6843}"/>
              </a:ext>
            </a:extLst>
          </p:cNvPr>
          <p:cNvSpPr>
            <a:spLocks noGrp="1"/>
          </p:cNvSpPr>
          <p:nvPr>
            <p:ph type="title"/>
          </p:nvPr>
        </p:nvSpPr>
        <p:spPr/>
        <p:txBody>
          <a:bodyPr/>
          <a:lstStyle/>
          <a:p>
            <a:r>
              <a:rPr lang="en-US" dirty="0"/>
              <a:t>Conditional Probability and Bayes' Theorem </a:t>
            </a:r>
          </a:p>
        </p:txBody>
      </p:sp>
      <p:pic>
        <p:nvPicPr>
          <p:cNvPr id="4" name="Picture 4" descr="A picture containing text&#10;&#10;Description automatically generated">
            <a:extLst>
              <a:ext uri="{FF2B5EF4-FFF2-40B4-BE49-F238E27FC236}">
                <a16:creationId xmlns:a16="http://schemas.microsoft.com/office/drawing/2014/main" id="{D1E052F0-7F48-40A0-689F-A63E805E5110}"/>
              </a:ext>
            </a:extLst>
          </p:cNvPr>
          <p:cNvPicPr>
            <a:picLocks noGrp="1" noChangeAspect="1"/>
          </p:cNvPicPr>
          <p:nvPr>
            <p:ph idx="1"/>
          </p:nvPr>
        </p:nvPicPr>
        <p:blipFill>
          <a:blip r:embed="rId2"/>
          <a:stretch>
            <a:fillRect/>
          </a:stretch>
        </p:blipFill>
        <p:spPr>
          <a:xfrm>
            <a:off x="1303555" y="2545680"/>
            <a:ext cx="7815942" cy="2080078"/>
          </a:xfrm>
        </p:spPr>
      </p:pic>
    </p:spTree>
    <p:extLst>
      <p:ext uri="{BB962C8B-B14F-4D97-AF65-F5344CB8AC3E}">
        <p14:creationId xmlns:p14="http://schemas.microsoft.com/office/powerpoint/2010/main" val="42847863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687A7-D277-B53F-744C-7975BB78B3C3}"/>
              </a:ext>
            </a:extLst>
          </p:cNvPr>
          <p:cNvSpPr>
            <a:spLocks noGrp="1"/>
          </p:cNvSpPr>
          <p:nvPr>
            <p:ph type="title"/>
          </p:nvPr>
        </p:nvSpPr>
        <p:spPr/>
        <p:txBody>
          <a:bodyPr/>
          <a:lstStyle/>
          <a:p>
            <a:r>
              <a:rPr lang="en-US" dirty="0"/>
              <a:t>Application of Bayes' Theorem </a:t>
            </a:r>
          </a:p>
        </p:txBody>
      </p:sp>
      <p:sp>
        <p:nvSpPr>
          <p:cNvPr id="3" name="Content Placeholder 2">
            <a:extLst>
              <a:ext uri="{FF2B5EF4-FFF2-40B4-BE49-F238E27FC236}">
                <a16:creationId xmlns:a16="http://schemas.microsoft.com/office/drawing/2014/main" id="{842248A2-6680-3360-F949-ECE9C27D047C}"/>
              </a:ext>
            </a:extLst>
          </p:cNvPr>
          <p:cNvSpPr>
            <a:spLocks noGrp="1"/>
          </p:cNvSpPr>
          <p:nvPr>
            <p:ph idx="1"/>
          </p:nvPr>
        </p:nvSpPr>
        <p:spPr/>
        <p:txBody>
          <a:bodyPr vert="horz" lIns="91440" tIns="45720" rIns="91440" bIns="45720" rtlCol="0" anchor="t">
            <a:normAutofit/>
          </a:bodyPr>
          <a:lstStyle/>
          <a:p>
            <a:r>
              <a:rPr lang="en-US" dirty="0"/>
              <a:t>A study claims </a:t>
            </a:r>
            <a:r>
              <a:rPr lang="en-US" dirty="0">
                <a:ea typeface="+mn-lt"/>
                <a:cs typeface="+mn-lt"/>
              </a:rPr>
              <a:t>that 85% of cancer patients drank coffee.</a:t>
            </a:r>
          </a:p>
          <a:p>
            <a:r>
              <a:rPr lang="en-US" dirty="0">
                <a:ea typeface="+mn-lt"/>
                <a:cs typeface="+mn-lt"/>
              </a:rPr>
              <a:t>Let’s first define this as a conditional probability P(Coffee given Cancer) or P(</a:t>
            </a:r>
            <a:r>
              <a:rPr lang="en-US" dirty="0" err="1">
                <a:ea typeface="+mn-lt"/>
                <a:cs typeface="+mn-lt"/>
              </a:rPr>
              <a:t>Coffee|Cancer</a:t>
            </a:r>
            <a:r>
              <a:rPr lang="en-US" dirty="0">
                <a:ea typeface="+mn-lt"/>
                <a:cs typeface="+mn-lt"/>
              </a:rPr>
              <a:t>). This represents a probability of people who drink coffee given they have cancer.</a:t>
            </a:r>
          </a:p>
          <a:p>
            <a:r>
              <a:rPr lang="en-US" dirty="0">
                <a:ea typeface="+mn-lt"/>
                <a:cs typeface="+mn-lt"/>
              </a:rPr>
              <a:t>Within the United States, let’s compare this to the percentage of people diagnosed with cancer (0.5% according to </a:t>
            </a:r>
            <a:r>
              <a:rPr lang="en-US" i="1" dirty="0">
                <a:ea typeface="+mn-lt"/>
                <a:cs typeface="+mn-lt"/>
              </a:rPr>
              <a:t>cancer.gov</a:t>
            </a:r>
            <a:r>
              <a:rPr lang="en-US" dirty="0">
                <a:ea typeface="+mn-lt"/>
                <a:cs typeface="+mn-lt"/>
              </a:rPr>
              <a:t>) and the percentage of people who drink coffee (65% according to </a:t>
            </a:r>
            <a:r>
              <a:rPr lang="en-US" i="1" dirty="0">
                <a:ea typeface="+mn-lt"/>
                <a:cs typeface="+mn-lt"/>
              </a:rPr>
              <a:t>statista.com</a:t>
            </a:r>
            <a:r>
              <a:rPr lang="en-US" dirty="0">
                <a:ea typeface="+mn-lt"/>
                <a:cs typeface="+mn-lt"/>
              </a:rPr>
              <a:t>):</a:t>
            </a:r>
            <a:endParaRPr lang="en-US" dirty="0"/>
          </a:p>
          <a:p>
            <a:r>
              <a:rPr lang="en-US" dirty="0">
                <a:ea typeface="+mn-lt"/>
                <a:cs typeface="+mn-lt"/>
              </a:rPr>
              <a:t>P(Coffee)=.65</a:t>
            </a:r>
          </a:p>
          <a:p>
            <a:r>
              <a:rPr lang="en-US" dirty="0">
                <a:ea typeface="+mn-lt"/>
                <a:cs typeface="+mn-lt"/>
              </a:rPr>
              <a:t>P(Cancer)=.005</a:t>
            </a:r>
          </a:p>
          <a:p>
            <a:pPr marL="0" indent="0">
              <a:buNone/>
            </a:pPr>
            <a:endParaRPr lang="en-US" dirty="0"/>
          </a:p>
        </p:txBody>
      </p:sp>
    </p:spTree>
    <p:extLst>
      <p:ext uri="{BB962C8B-B14F-4D97-AF65-F5344CB8AC3E}">
        <p14:creationId xmlns:p14="http://schemas.microsoft.com/office/powerpoint/2010/main" val="20904305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4CACD-DF0F-1F30-3C28-772DA0FF75DD}"/>
              </a:ext>
            </a:extLst>
          </p:cNvPr>
          <p:cNvSpPr>
            <a:spLocks noGrp="1"/>
          </p:cNvSpPr>
          <p:nvPr>
            <p:ph type="title"/>
          </p:nvPr>
        </p:nvSpPr>
        <p:spPr/>
        <p:txBody>
          <a:bodyPr/>
          <a:lstStyle/>
          <a:p>
            <a:r>
              <a:rPr lang="en-US" dirty="0"/>
              <a:t>Bayes' Theorem Application</a:t>
            </a:r>
          </a:p>
        </p:txBody>
      </p:sp>
      <p:sp>
        <p:nvSpPr>
          <p:cNvPr id="3" name="Content Placeholder 2">
            <a:extLst>
              <a:ext uri="{FF2B5EF4-FFF2-40B4-BE49-F238E27FC236}">
                <a16:creationId xmlns:a16="http://schemas.microsoft.com/office/drawing/2014/main" id="{F346D1BD-C123-B169-86F7-5F2E8B8AD073}"/>
              </a:ext>
            </a:extLst>
          </p:cNvPr>
          <p:cNvSpPr>
            <a:spLocks noGrp="1"/>
          </p:cNvSpPr>
          <p:nvPr>
            <p:ph idx="1"/>
          </p:nvPr>
        </p:nvSpPr>
        <p:spPr/>
        <p:txBody>
          <a:bodyPr vert="horz" lIns="91440" tIns="45720" rIns="91440" bIns="45720" rtlCol="0" anchor="t">
            <a:normAutofit/>
          </a:bodyPr>
          <a:lstStyle/>
          <a:p>
            <a:r>
              <a:rPr lang="en-US" dirty="0">
                <a:ea typeface="+mn-lt"/>
                <a:cs typeface="+mn-lt"/>
              </a:rPr>
              <a:t>If we are interested in studying whether coffee contributes to cancer, we really are interested in the first conditional probability: the probability of someone having cancer given they are a coffee drinker.</a:t>
            </a:r>
            <a:endParaRPr lang="en-US"/>
          </a:p>
          <a:p>
            <a:r>
              <a:rPr lang="en-US" dirty="0">
                <a:ea typeface="+mn-lt"/>
                <a:cs typeface="+mn-lt"/>
              </a:rPr>
              <a:t>P(</a:t>
            </a:r>
            <a:r>
              <a:rPr lang="en-US" dirty="0" err="1">
                <a:ea typeface="+mn-lt"/>
                <a:cs typeface="+mn-lt"/>
              </a:rPr>
              <a:t>Coffee|Cancer</a:t>
            </a:r>
            <a:r>
              <a:rPr lang="en-US" dirty="0">
                <a:ea typeface="+mn-lt"/>
                <a:cs typeface="+mn-lt"/>
              </a:rPr>
              <a:t>)=.85</a:t>
            </a:r>
          </a:p>
          <a:p>
            <a:r>
              <a:rPr lang="en-US" dirty="0"/>
              <a:t>P(</a:t>
            </a:r>
            <a:r>
              <a:rPr lang="en-US" dirty="0" err="1"/>
              <a:t>Cancer|Coffee</a:t>
            </a:r>
            <a:r>
              <a:rPr lang="en-US" dirty="0"/>
              <a:t>) = ?</a:t>
            </a:r>
          </a:p>
          <a:p>
            <a:pPr marL="0" indent="0">
              <a:buNone/>
            </a:pPr>
            <a:endParaRPr lang="en-US" dirty="0"/>
          </a:p>
          <a:p>
            <a:endParaRPr lang="en-US" dirty="0"/>
          </a:p>
        </p:txBody>
      </p:sp>
    </p:spTree>
    <p:extLst>
      <p:ext uri="{BB962C8B-B14F-4D97-AF65-F5344CB8AC3E}">
        <p14:creationId xmlns:p14="http://schemas.microsoft.com/office/powerpoint/2010/main" val="8082193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ext&#10;&#10;Description automatically generated">
            <a:extLst>
              <a:ext uri="{FF2B5EF4-FFF2-40B4-BE49-F238E27FC236}">
                <a16:creationId xmlns:a16="http://schemas.microsoft.com/office/drawing/2014/main" id="{85951414-C329-C53B-08A8-21EB60329794}"/>
              </a:ext>
            </a:extLst>
          </p:cNvPr>
          <p:cNvPicPr>
            <a:picLocks noGrp="1" noChangeAspect="1"/>
          </p:cNvPicPr>
          <p:nvPr>
            <p:ph idx="1"/>
          </p:nvPr>
        </p:nvPicPr>
        <p:blipFill>
          <a:blip r:embed="rId2"/>
          <a:stretch>
            <a:fillRect/>
          </a:stretch>
        </p:blipFill>
        <p:spPr>
          <a:xfrm>
            <a:off x="1126309" y="1277391"/>
            <a:ext cx="9941259" cy="4299591"/>
          </a:xfrm>
          <a:prstGeom prst="rect">
            <a:avLst/>
          </a:prstGeom>
        </p:spPr>
      </p:pic>
    </p:spTree>
    <p:extLst>
      <p:ext uri="{BB962C8B-B14F-4D97-AF65-F5344CB8AC3E}">
        <p14:creationId xmlns:p14="http://schemas.microsoft.com/office/powerpoint/2010/main" val="584798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933D6-FDFD-2AE1-377C-5C4E90E3C925}"/>
              </a:ext>
            </a:extLst>
          </p:cNvPr>
          <p:cNvSpPr>
            <a:spLocks noGrp="1"/>
          </p:cNvSpPr>
          <p:nvPr>
            <p:ph type="title"/>
          </p:nvPr>
        </p:nvSpPr>
        <p:spPr/>
        <p:txBody>
          <a:bodyPr/>
          <a:lstStyle/>
          <a:p>
            <a:r>
              <a:rPr lang="en-US" dirty="0"/>
              <a:t>Random Variable </a:t>
            </a:r>
          </a:p>
        </p:txBody>
      </p:sp>
      <p:sp>
        <p:nvSpPr>
          <p:cNvPr id="3" name="Content Placeholder 2">
            <a:extLst>
              <a:ext uri="{FF2B5EF4-FFF2-40B4-BE49-F238E27FC236}">
                <a16:creationId xmlns:a16="http://schemas.microsoft.com/office/drawing/2014/main" id="{2FA7D51C-7806-D95F-3F4C-74D50D614AD3}"/>
              </a:ext>
            </a:extLst>
          </p:cNvPr>
          <p:cNvSpPr>
            <a:spLocks noGrp="1"/>
          </p:cNvSpPr>
          <p:nvPr>
            <p:ph idx="1"/>
          </p:nvPr>
        </p:nvSpPr>
        <p:spPr/>
        <p:txBody>
          <a:bodyPr vert="horz" lIns="91440" tIns="45720" rIns="91440" bIns="45720" rtlCol="0" anchor="t">
            <a:normAutofit/>
          </a:bodyPr>
          <a:lstStyle/>
          <a:p>
            <a:r>
              <a:rPr lang="en-US" dirty="0">
                <a:ea typeface="+mn-lt"/>
                <a:cs typeface="+mn-lt"/>
              </a:rPr>
              <a:t>A random variable is a function that assigns a real number to each outcome in a sample space of a random experiment.</a:t>
            </a:r>
            <a:endParaRPr lang="en-US" dirty="0"/>
          </a:p>
          <a:p>
            <a:r>
              <a:rPr lang="en-US" b="1" dirty="0">
                <a:ea typeface="+mn-lt"/>
                <a:cs typeface="+mn-lt"/>
              </a:rPr>
              <a:t>If you toss a coin twice, the chances of possible outcomes in the sample space are: </a:t>
            </a:r>
            <a:endParaRPr lang="en-US" dirty="0"/>
          </a:p>
          <a:p>
            <a:pPr marL="0" indent="0" algn="ctr">
              <a:buNone/>
            </a:pPr>
            <a:br>
              <a:rPr lang="en-US" dirty="0"/>
            </a:br>
            <a:r>
              <a:rPr lang="en-US" b="1" dirty="0">
                <a:ea typeface="+mn-lt"/>
                <a:cs typeface="+mn-lt"/>
              </a:rPr>
              <a:t>S= {HH, HT, TH, TT} </a:t>
            </a:r>
            <a:endParaRPr lang="en-US" dirty="0"/>
          </a:p>
          <a:p>
            <a:r>
              <a:rPr lang="en-US" b="1" dirty="0">
                <a:ea typeface="+mn-lt"/>
                <a:cs typeface="+mn-lt"/>
              </a:rPr>
              <a:t>For  a fair coin flipped twice, the number of tails can be 0, 1 or, 2 and this is a random variable.</a:t>
            </a:r>
            <a:endParaRPr lang="en-US" dirty="0"/>
          </a:p>
          <a:p>
            <a:pPr marL="0" indent="0">
              <a:buNone/>
            </a:pPr>
            <a:endParaRPr lang="en-US" dirty="0"/>
          </a:p>
        </p:txBody>
      </p:sp>
    </p:spTree>
    <p:extLst>
      <p:ext uri="{BB962C8B-B14F-4D97-AF65-F5344CB8AC3E}">
        <p14:creationId xmlns:p14="http://schemas.microsoft.com/office/powerpoint/2010/main" val="2565028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F57F8-70BC-3A72-7B3E-50F2895BCA50}"/>
              </a:ext>
            </a:extLst>
          </p:cNvPr>
          <p:cNvSpPr>
            <a:spLocks noGrp="1"/>
          </p:cNvSpPr>
          <p:nvPr>
            <p:ph type="title"/>
          </p:nvPr>
        </p:nvSpPr>
        <p:spPr/>
        <p:txBody>
          <a:bodyPr/>
          <a:lstStyle/>
          <a:p>
            <a:r>
              <a:rPr lang="en-US" dirty="0"/>
              <a:t>Random Variable Continued </a:t>
            </a:r>
          </a:p>
        </p:txBody>
      </p:sp>
      <p:graphicFrame>
        <p:nvGraphicFramePr>
          <p:cNvPr id="6" name="Content Placeholder 5">
            <a:extLst>
              <a:ext uri="{FF2B5EF4-FFF2-40B4-BE49-F238E27FC236}">
                <a16:creationId xmlns:a16="http://schemas.microsoft.com/office/drawing/2014/main" id="{AF39C46E-281E-E783-53B6-D2BB983DF4A6}"/>
              </a:ext>
            </a:extLst>
          </p:cNvPr>
          <p:cNvGraphicFramePr>
            <a:graphicFrameLocks noGrp="1"/>
          </p:cNvGraphicFramePr>
          <p:nvPr>
            <p:ph idx="1"/>
            <p:extLst>
              <p:ext uri="{D42A27DB-BD31-4B8C-83A1-F6EECF244321}">
                <p14:modId xmlns:p14="http://schemas.microsoft.com/office/powerpoint/2010/main" val="1390549884"/>
              </p:ext>
            </p:extLst>
          </p:nvPr>
        </p:nvGraphicFramePr>
        <p:xfrm>
          <a:off x="674914" y="1524000"/>
          <a:ext cx="8596311" cy="1899194"/>
        </p:xfrm>
        <a:graphic>
          <a:graphicData uri="http://schemas.openxmlformats.org/drawingml/2006/table">
            <a:tbl>
              <a:tblPr firstRow="1" bandRow="1">
                <a:tableStyleId>{5C22544A-7EE6-4342-B048-85BDC9FD1C3A}</a:tableStyleId>
              </a:tblPr>
              <a:tblGrid>
                <a:gridCol w="4368799">
                  <a:extLst>
                    <a:ext uri="{9D8B030D-6E8A-4147-A177-3AD203B41FA5}">
                      <a16:colId xmlns:a16="http://schemas.microsoft.com/office/drawing/2014/main" val="3508190888"/>
                    </a:ext>
                  </a:extLst>
                </a:gridCol>
                <a:gridCol w="4227512">
                  <a:extLst>
                    <a:ext uri="{9D8B030D-6E8A-4147-A177-3AD203B41FA5}">
                      <a16:colId xmlns:a16="http://schemas.microsoft.com/office/drawing/2014/main" val="1475756759"/>
                    </a:ext>
                  </a:extLst>
                </a:gridCol>
              </a:tblGrid>
              <a:tr h="420914">
                <a:tc>
                  <a:txBody>
                    <a:bodyPr/>
                    <a:lstStyle/>
                    <a:p>
                      <a:pPr marL="0" algn="ctr" rtl="0" fontAlgn="t" latinLnBrk="0">
                        <a:spcBef>
                          <a:spcPts val="0"/>
                        </a:spcBef>
                        <a:spcAft>
                          <a:spcPts val="0"/>
                        </a:spcAft>
                      </a:pPr>
                      <a:r>
                        <a:rPr lang="en-US" sz="1800" dirty="0">
                          <a:effectLst/>
                        </a:rPr>
                        <a:t>Sample Space</a:t>
                      </a:r>
                    </a:p>
                  </a:txBody>
                  <a:tcPr/>
                </a:tc>
                <a:tc>
                  <a:txBody>
                    <a:bodyPr/>
                    <a:lstStyle/>
                    <a:p>
                      <a:pPr marL="0" algn="ctr" rtl="0" fontAlgn="t" latinLnBrk="0">
                        <a:spcBef>
                          <a:spcPts val="0"/>
                        </a:spcBef>
                        <a:spcAft>
                          <a:spcPts val="0"/>
                        </a:spcAft>
                      </a:pPr>
                      <a:r>
                        <a:rPr lang="en-US" sz="1800" dirty="0">
                          <a:effectLst/>
                        </a:rPr>
                        <a:t>Number of Tails</a:t>
                      </a:r>
                    </a:p>
                  </a:txBody>
                  <a:tcPr/>
                </a:tc>
                <a:extLst>
                  <a:ext uri="{0D108BD9-81ED-4DB2-BD59-A6C34878D82A}">
                    <a16:rowId xmlns:a16="http://schemas.microsoft.com/office/drawing/2014/main" val="264481985"/>
                  </a:ext>
                </a:extLst>
              </a:tr>
              <a:tr h="370840">
                <a:tc>
                  <a:txBody>
                    <a:bodyPr/>
                    <a:lstStyle/>
                    <a:p>
                      <a:pPr marL="0" algn="ctr" rtl="0" fontAlgn="t" latinLnBrk="0">
                        <a:spcBef>
                          <a:spcPts val="0"/>
                        </a:spcBef>
                        <a:spcAft>
                          <a:spcPts val="0"/>
                        </a:spcAft>
                      </a:pPr>
                      <a:r>
                        <a:rPr lang="en-US" sz="1800" dirty="0">
                          <a:effectLst/>
                        </a:rPr>
                        <a:t>(H, H)</a:t>
                      </a:r>
                    </a:p>
                  </a:txBody>
                  <a:tcPr/>
                </a:tc>
                <a:tc>
                  <a:txBody>
                    <a:bodyPr/>
                    <a:lstStyle/>
                    <a:p>
                      <a:pPr marL="0" algn="ctr" rtl="0" fontAlgn="t" latinLnBrk="0">
                        <a:spcBef>
                          <a:spcPts val="0"/>
                        </a:spcBef>
                        <a:spcAft>
                          <a:spcPts val="0"/>
                        </a:spcAft>
                      </a:pPr>
                      <a:r>
                        <a:rPr lang="en-US" sz="1800" dirty="0">
                          <a:effectLst/>
                        </a:rPr>
                        <a:t>0</a:t>
                      </a:r>
                    </a:p>
                  </a:txBody>
                  <a:tcPr/>
                </a:tc>
                <a:extLst>
                  <a:ext uri="{0D108BD9-81ED-4DB2-BD59-A6C34878D82A}">
                    <a16:rowId xmlns:a16="http://schemas.microsoft.com/office/drawing/2014/main" val="1903461578"/>
                  </a:ext>
                </a:extLst>
              </a:tr>
              <a:tr h="348342">
                <a:tc>
                  <a:txBody>
                    <a:bodyPr/>
                    <a:lstStyle/>
                    <a:p>
                      <a:pPr marL="0" algn="ctr" rtl="0" fontAlgn="t" latinLnBrk="0">
                        <a:spcBef>
                          <a:spcPts val="0"/>
                        </a:spcBef>
                        <a:spcAft>
                          <a:spcPts val="0"/>
                        </a:spcAft>
                      </a:pPr>
                      <a:r>
                        <a:rPr lang="en-US" sz="1800" dirty="0">
                          <a:effectLst/>
                        </a:rPr>
                        <a:t>(H, T)</a:t>
                      </a:r>
                    </a:p>
                  </a:txBody>
                  <a:tcPr/>
                </a:tc>
                <a:tc>
                  <a:txBody>
                    <a:bodyPr/>
                    <a:lstStyle/>
                    <a:p>
                      <a:pPr marL="0" algn="ctr" rtl="0" fontAlgn="t" latinLnBrk="0">
                        <a:spcBef>
                          <a:spcPts val="0"/>
                        </a:spcBef>
                        <a:spcAft>
                          <a:spcPts val="0"/>
                        </a:spcAft>
                      </a:pPr>
                      <a:r>
                        <a:rPr lang="en-US" sz="1800" dirty="0">
                          <a:effectLst/>
                        </a:rPr>
                        <a:t>1</a:t>
                      </a:r>
                    </a:p>
                  </a:txBody>
                  <a:tcPr/>
                </a:tc>
                <a:extLst>
                  <a:ext uri="{0D108BD9-81ED-4DB2-BD59-A6C34878D82A}">
                    <a16:rowId xmlns:a16="http://schemas.microsoft.com/office/drawing/2014/main" val="2844692731"/>
                  </a:ext>
                </a:extLst>
              </a:tr>
              <a:tr h="370840">
                <a:tc>
                  <a:txBody>
                    <a:bodyPr/>
                    <a:lstStyle/>
                    <a:p>
                      <a:pPr marL="0" algn="ctr" rtl="0" fontAlgn="t" latinLnBrk="0">
                        <a:spcBef>
                          <a:spcPts val="0"/>
                        </a:spcBef>
                        <a:spcAft>
                          <a:spcPts val="0"/>
                        </a:spcAft>
                      </a:pPr>
                      <a:r>
                        <a:rPr lang="en-US" sz="1800" dirty="0">
                          <a:effectLst/>
                        </a:rPr>
                        <a:t>(T, H)</a:t>
                      </a:r>
                    </a:p>
                  </a:txBody>
                  <a:tcPr/>
                </a:tc>
                <a:tc>
                  <a:txBody>
                    <a:bodyPr/>
                    <a:lstStyle/>
                    <a:p>
                      <a:pPr marL="0" algn="ctr" rtl="0" fontAlgn="t" latinLnBrk="0">
                        <a:spcBef>
                          <a:spcPts val="0"/>
                        </a:spcBef>
                        <a:spcAft>
                          <a:spcPts val="0"/>
                        </a:spcAft>
                      </a:pPr>
                      <a:r>
                        <a:rPr lang="en-US" sz="1800" dirty="0">
                          <a:effectLst/>
                        </a:rPr>
                        <a:t>1</a:t>
                      </a:r>
                    </a:p>
                  </a:txBody>
                  <a:tcPr/>
                </a:tc>
                <a:extLst>
                  <a:ext uri="{0D108BD9-81ED-4DB2-BD59-A6C34878D82A}">
                    <a16:rowId xmlns:a16="http://schemas.microsoft.com/office/drawing/2014/main" val="3254050048"/>
                  </a:ext>
                </a:extLst>
              </a:tr>
              <a:tr h="370840">
                <a:tc>
                  <a:txBody>
                    <a:bodyPr/>
                    <a:lstStyle/>
                    <a:p>
                      <a:pPr marL="0" algn="ctr" rtl="0" fontAlgn="t" latinLnBrk="0">
                        <a:spcBef>
                          <a:spcPts val="0"/>
                        </a:spcBef>
                        <a:spcAft>
                          <a:spcPts val="0"/>
                        </a:spcAft>
                      </a:pPr>
                      <a:r>
                        <a:rPr lang="en-US" sz="1800" dirty="0">
                          <a:effectLst/>
                        </a:rPr>
                        <a:t>(T, T)</a:t>
                      </a:r>
                    </a:p>
                  </a:txBody>
                  <a:tcPr/>
                </a:tc>
                <a:tc>
                  <a:txBody>
                    <a:bodyPr/>
                    <a:lstStyle/>
                    <a:p>
                      <a:pPr marL="0" algn="ctr" rtl="0" fontAlgn="t" latinLnBrk="0">
                        <a:spcBef>
                          <a:spcPts val="0"/>
                        </a:spcBef>
                        <a:spcAft>
                          <a:spcPts val="0"/>
                        </a:spcAft>
                      </a:pPr>
                      <a:r>
                        <a:rPr lang="en-US" sz="1800" dirty="0">
                          <a:effectLst/>
                        </a:rPr>
                        <a:t>2</a:t>
                      </a:r>
                    </a:p>
                  </a:txBody>
                  <a:tcPr/>
                </a:tc>
                <a:extLst>
                  <a:ext uri="{0D108BD9-81ED-4DB2-BD59-A6C34878D82A}">
                    <a16:rowId xmlns:a16="http://schemas.microsoft.com/office/drawing/2014/main" val="3489856862"/>
                  </a:ext>
                </a:extLst>
              </a:tr>
            </a:tbl>
          </a:graphicData>
        </a:graphic>
      </p:graphicFrame>
      <p:sp>
        <p:nvSpPr>
          <p:cNvPr id="7" name="TextBox 6">
            <a:extLst>
              <a:ext uri="{FF2B5EF4-FFF2-40B4-BE49-F238E27FC236}">
                <a16:creationId xmlns:a16="http://schemas.microsoft.com/office/drawing/2014/main" id="{26952D39-5A7F-5919-0595-9E69D0FC811C}"/>
              </a:ext>
            </a:extLst>
          </p:cNvPr>
          <p:cNvSpPr txBox="1"/>
          <p:nvPr/>
        </p:nvSpPr>
        <p:spPr>
          <a:xfrm>
            <a:off x="776514" y="4840514"/>
            <a:ext cx="849085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dirty="0">
                <a:ea typeface="+mn-lt"/>
                <a:cs typeface="+mn-lt"/>
              </a:rPr>
              <a:t>***</a:t>
            </a:r>
            <a:r>
              <a:rPr lang="en-US" i="1" dirty="0">
                <a:ea typeface="+mn-lt"/>
                <a:cs typeface="+mn-lt"/>
              </a:rPr>
              <a:t>Random variables can be </a:t>
            </a:r>
            <a:r>
              <a:rPr lang="en-US" b="1" i="1" dirty="0">
                <a:ea typeface="+mn-lt"/>
                <a:cs typeface="+mn-lt"/>
              </a:rPr>
              <a:t>Discrete </a:t>
            </a:r>
            <a:r>
              <a:rPr lang="en-US" i="1" dirty="0">
                <a:ea typeface="+mn-lt"/>
                <a:cs typeface="+mn-lt"/>
              </a:rPr>
              <a:t>or </a:t>
            </a:r>
            <a:r>
              <a:rPr lang="en-US" b="1" i="1" dirty="0">
                <a:ea typeface="+mn-lt"/>
                <a:cs typeface="+mn-lt"/>
              </a:rPr>
              <a:t>Continuous. This example above is a discrete variable</a:t>
            </a:r>
            <a:endParaRPr lang="en-US">
              <a:ea typeface="+mn-lt"/>
              <a:cs typeface="+mn-lt"/>
            </a:endParaRPr>
          </a:p>
          <a:p>
            <a:pPr algn="l"/>
            <a:endParaRPr lang="en-US" dirty="0"/>
          </a:p>
        </p:txBody>
      </p:sp>
      <p:sp>
        <p:nvSpPr>
          <p:cNvPr id="8" name="TextBox 7">
            <a:extLst>
              <a:ext uri="{FF2B5EF4-FFF2-40B4-BE49-F238E27FC236}">
                <a16:creationId xmlns:a16="http://schemas.microsoft.com/office/drawing/2014/main" id="{2962A7A5-0858-3198-8EA9-10EC332F060A}"/>
              </a:ext>
            </a:extLst>
          </p:cNvPr>
          <p:cNvSpPr txBox="1"/>
          <p:nvPr/>
        </p:nvSpPr>
        <p:spPr>
          <a:xfrm>
            <a:off x="674914" y="373742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p>
        </p:txBody>
      </p:sp>
      <p:graphicFrame>
        <p:nvGraphicFramePr>
          <p:cNvPr id="10" name="Table 9">
            <a:extLst>
              <a:ext uri="{FF2B5EF4-FFF2-40B4-BE49-F238E27FC236}">
                <a16:creationId xmlns:a16="http://schemas.microsoft.com/office/drawing/2014/main" id="{18E3EB1A-868F-9F61-5642-35AF885DB27F}"/>
              </a:ext>
            </a:extLst>
          </p:cNvPr>
          <p:cNvGraphicFramePr>
            <a:graphicFrameLocks noGrp="1"/>
          </p:cNvGraphicFramePr>
          <p:nvPr>
            <p:extLst>
              <p:ext uri="{D42A27DB-BD31-4B8C-83A1-F6EECF244321}">
                <p14:modId xmlns:p14="http://schemas.microsoft.com/office/powerpoint/2010/main" val="293165930"/>
              </p:ext>
            </p:extLst>
          </p:nvPr>
        </p:nvGraphicFramePr>
        <p:xfrm>
          <a:off x="740229" y="3798389"/>
          <a:ext cx="8128000" cy="7416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00362029"/>
                    </a:ext>
                  </a:extLst>
                </a:gridCol>
                <a:gridCol w="2032000">
                  <a:extLst>
                    <a:ext uri="{9D8B030D-6E8A-4147-A177-3AD203B41FA5}">
                      <a16:colId xmlns:a16="http://schemas.microsoft.com/office/drawing/2014/main" val="2484677049"/>
                    </a:ext>
                  </a:extLst>
                </a:gridCol>
                <a:gridCol w="2032000">
                  <a:extLst>
                    <a:ext uri="{9D8B030D-6E8A-4147-A177-3AD203B41FA5}">
                      <a16:colId xmlns:a16="http://schemas.microsoft.com/office/drawing/2014/main" val="1896321734"/>
                    </a:ext>
                  </a:extLst>
                </a:gridCol>
                <a:gridCol w="2032000">
                  <a:extLst>
                    <a:ext uri="{9D8B030D-6E8A-4147-A177-3AD203B41FA5}">
                      <a16:colId xmlns:a16="http://schemas.microsoft.com/office/drawing/2014/main" val="1168348071"/>
                    </a:ext>
                  </a:extLst>
                </a:gridCol>
              </a:tblGrid>
              <a:tr h="370840">
                <a:tc>
                  <a:txBody>
                    <a:bodyPr/>
                    <a:lstStyle/>
                    <a:p>
                      <a:pPr marL="0" rtl="0" fontAlgn="t" latinLnBrk="0">
                        <a:spcBef>
                          <a:spcPts val="0"/>
                        </a:spcBef>
                        <a:spcAft>
                          <a:spcPts val="0"/>
                        </a:spcAft>
                      </a:pPr>
                      <a:r>
                        <a:rPr lang="en-US" sz="1800">
                          <a:effectLst/>
                        </a:rPr>
                        <a:t>No. of Tails</a:t>
                      </a:r>
                      <a:endParaRPr lang="en-US" sz="1800">
                        <a:effectLst/>
                        <a:latin typeface="Arial" panose="020B0604020202020204" pitchFamily="34" charset="0"/>
                      </a:endParaRPr>
                    </a:p>
                  </a:txBody>
                  <a:tcPr/>
                </a:tc>
                <a:tc>
                  <a:txBody>
                    <a:bodyPr/>
                    <a:lstStyle/>
                    <a:p>
                      <a:pPr marL="0" rtl="0" fontAlgn="t" latinLnBrk="0">
                        <a:spcBef>
                          <a:spcPts val="0"/>
                        </a:spcBef>
                        <a:spcAft>
                          <a:spcPts val="0"/>
                        </a:spcAft>
                      </a:pPr>
                      <a:r>
                        <a:rPr lang="en-US" sz="1800">
                          <a:effectLst/>
                        </a:rPr>
                        <a:t>0</a:t>
                      </a:r>
                      <a:endParaRPr lang="en-US" sz="1800">
                        <a:effectLst/>
                        <a:latin typeface="Arial" panose="020B0604020202020204" pitchFamily="34" charset="0"/>
                      </a:endParaRPr>
                    </a:p>
                  </a:txBody>
                  <a:tcPr/>
                </a:tc>
                <a:tc>
                  <a:txBody>
                    <a:bodyPr/>
                    <a:lstStyle/>
                    <a:p>
                      <a:pPr marL="0" rtl="0" fontAlgn="t" latinLnBrk="0">
                        <a:spcBef>
                          <a:spcPts val="0"/>
                        </a:spcBef>
                        <a:spcAft>
                          <a:spcPts val="0"/>
                        </a:spcAft>
                      </a:pPr>
                      <a:r>
                        <a:rPr lang="en-US" sz="1800">
                          <a:effectLst/>
                        </a:rPr>
                        <a:t>1</a:t>
                      </a:r>
                      <a:endParaRPr lang="en-US" sz="1800">
                        <a:effectLst/>
                        <a:latin typeface="Arial" panose="020B0604020202020204" pitchFamily="34" charset="0"/>
                      </a:endParaRPr>
                    </a:p>
                  </a:txBody>
                  <a:tcPr/>
                </a:tc>
                <a:tc>
                  <a:txBody>
                    <a:bodyPr/>
                    <a:lstStyle/>
                    <a:p>
                      <a:pPr marL="0" rtl="0" fontAlgn="t" latinLnBrk="0">
                        <a:spcBef>
                          <a:spcPts val="0"/>
                        </a:spcBef>
                        <a:spcAft>
                          <a:spcPts val="0"/>
                        </a:spcAft>
                      </a:pPr>
                      <a:r>
                        <a:rPr lang="en-US" sz="1800">
                          <a:effectLst/>
                        </a:rPr>
                        <a:t>2</a:t>
                      </a:r>
                      <a:endParaRPr lang="en-US" sz="1800">
                        <a:effectLst/>
                        <a:latin typeface="Arial" panose="020B0604020202020204" pitchFamily="34" charset="0"/>
                      </a:endParaRPr>
                    </a:p>
                  </a:txBody>
                  <a:tcPr/>
                </a:tc>
                <a:extLst>
                  <a:ext uri="{0D108BD9-81ED-4DB2-BD59-A6C34878D82A}">
                    <a16:rowId xmlns:a16="http://schemas.microsoft.com/office/drawing/2014/main" val="2464201042"/>
                  </a:ext>
                </a:extLst>
              </a:tr>
              <a:tr h="370840">
                <a:tc>
                  <a:txBody>
                    <a:bodyPr/>
                    <a:lstStyle/>
                    <a:p>
                      <a:pPr marL="0" rtl="0" fontAlgn="t" latinLnBrk="0">
                        <a:spcBef>
                          <a:spcPts val="0"/>
                        </a:spcBef>
                        <a:spcAft>
                          <a:spcPts val="0"/>
                        </a:spcAft>
                      </a:pPr>
                      <a:r>
                        <a:rPr lang="en-US" sz="1800">
                          <a:effectLst/>
                        </a:rPr>
                        <a:t>Probability</a:t>
                      </a:r>
                      <a:endParaRPr lang="en-US" sz="1800">
                        <a:effectLst/>
                        <a:latin typeface="Arial" panose="020B0604020202020204" pitchFamily="34" charset="0"/>
                      </a:endParaRPr>
                    </a:p>
                  </a:txBody>
                  <a:tcPr/>
                </a:tc>
                <a:tc>
                  <a:txBody>
                    <a:bodyPr/>
                    <a:lstStyle/>
                    <a:p>
                      <a:pPr marL="0" rtl="0" fontAlgn="t" latinLnBrk="0">
                        <a:spcBef>
                          <a:spcPts val="0"/>
                        </a:spcBef>
                        <a:spcAft>
                          <a:spcPts val="0"/>
                        </a:spcAft>
                      </a:pPr>
                      <a:r>
                        <a:rPr lang="en-US" sz="1800">
                          <a:effectLst/>
                        </a:rPr>
                        <a:t>1/4</a:t>
                      </a:r>
                      <a:endParaRPr lang="en-US" sz="1800">
                        <a:effectLst/>
                        <a:latin typeface="Arial" panose="020B0604020202020204" pitchFamily="34" charset="0"/>
                      </a:endParaRPr>
                    </a:p>
                  </a:txBody>
                  <a:tcPr/>
                </a:tc>
                <a:tc>
                  <a:txBody>
                    <a:bodyPr/>
                    <a:lstStyle/>
                    <a:p>
                      <a:pPr marL="0" rtl="0" fontAlgn="t" latinLnBrk="0">
                        <a:spcBef>
                          <a:spcPts val="0"/>
                        </a:spcBef>
                        <a:spcAft>
                          <a:spcPts val="0"/>
                        </a:spcAft>
                      </a:pPr>
                      <a:r>
                        <a:rPr lang="en-US" sz="1800">
                          <a:effectLst/>
                        </a:rPr>
                        <a:t>2/4</a:t>
                      </a:r>
                      <a:endParaRPr lang="en-US" sz="1800">
                        <a:effectLst/>
                        <a:latin typeface="Arial" panose="020B0604020202020204" pitchFamily="34" charset="0"/>
                      </a:endParaRPr>
                    </a:p>
                  </a:txBody>
                  <a:tcPr/>
                </a:tc>
                <a:tc>
                  <a:txBody>
                    <a:bodyPr/>
                    <a:lstStyle/>
                    <a:p>
                      <a:pPr marL="0" rtl="0" fontAlgn="t" latinLnBrk="0">
                        <a:spcBef>
                          <a:spcPts val="0"/>
                        </a:spcBef>
                        <a:spcAft>
                          <a:spcPts val="0"/>
                        </a:spcAft>
                      </a:pPr>
                      <a:r>
                        <a:rPr lang="en-US" sz="1800">
                          <a:effectLst/>
                        </a:rPr>
                        <a:t>1/4</a:t>
                      </a:r>
                      <a:endParaRPr lang="en-US" sz="1800">
                        <a:effectLst/>
                        <a:latin typeface="Arial" panose="020B0604020202020204" pitchFamily="34" charset="0"/>
                      </a:endParaRPr>
                    </a:p>
                  </a:txBody>
                  <a:tcPr/>
                </a:tc>
                <a:extLst>
                  <a:ext uri="{0D108BD9-81ED-4DB2-BD59-A6C34878D82A}">
                    <a16:rowId xmlns:a16="http://schemas.microsoft.com/office/drawing/2014/main" val="3044430502"/>
                  </a:ext>
                </a:extLst>
              </a:tr>
            </a:tbl>
          </a:graphicData>
        </a:graphic>
      </p:graphicFrame>
    </p:spTree>
    <p:extLst>
      <p:ext uri="{BB962C8B-B14F-4D97-AF65-F5344CB8AC3E}">
        <p14:creationId xmlns:p14="http://schemas.microsoft.com/office/powerpoint/2010/main" val="31626414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8496B-C82E-A7ED-45A7-B15A1D99D4B9}"/>
              </a:ext>
            </a:extLst>
          </p:cNvPr>
          <p:cNvSpPr>
            <a:spLocks noGrp="1"/>
          </p:cNvSpPr>
          <p:nvPr>
            <p:ph type="title"/>
          </p:nvPr>
        </p:nvSpPr>
        <p:spPr/>
        <p:txBody>
          <a:bodyPr/>
          <a:lstStyle/>
          <a:p>
            <a:r>
              <a:rPr lang="en-US" dirty="0"/>
              <a:t>Any questions? </a:t>
            </a:r>
            <a:br>
              <a:rPr lang="en-US" dirty="0"/>
            </a:br>
            <a:r>
              <a:rPr lang="en-US" dirty="0"/>
              <a:t>Let’s move on to the worksheet </a:t>
            </a:r>
          </a:p>
        </p:txBody>
      </p:sp>
      <p:sp>
        <p:nvSpPr>
          <p:cNvPr id="3" name="Content Placeholder 2">
            <a:extLst>
              <a:ext uri="{FF2B5EF4-FFF2-40B4-BE49-F238E27FC236}">
                <a16:creationId xmlns:a16="http://schemas.microsoft.com/office/drawing/2014/main" id="{F9B15D5F-0D20-EF26-349C-0CF195C713F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437449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DBFC5-D936-D6F3-5DEA-776BC500AC15}"/>
              </a:ext>
            </a:extLst>
          </p:cNvPr>
          <p:cNvSpPr>
            <a:spLocks noGrp="1"/>
          </p:cNvSpPr>
          <p:nvPr>
            <p:ph type="title"/>
          </p:nvPr>
        </p:nvSpPr>
        <p:spPr/>
        <p:txBody>
          <a:bodyPr/>
          <a:lstStyle/>
          <a:p>
            <a:r>
              <a:rPr lang="en-US" dirty="0"/>
              <a:t>Terminologies in Probability </a:t>
            </a:r>
          </a:p>
        </p:txBody>
      </p:sp>
      <p:sp>
        <p:nvSpPr>
          <p:cNvPr id="3" name="Content Placeholder 2">
            <a:extLst>
              <a:ext uri="{FF2B5EF4-FFF2-40B4-BE49-F238E27FC236}">
                <a16:creationId xmlns:a16="http://schemas.microsoft.com/office/drawing/2014/main" id="{C4B90F14-535E-18ED-5125-969ADF9A892E}"/>
              </a:ext>
            </a:extLst>
          </p:cNvPr>
          <p:cNvSpPr>
            <a:spLocks noGrp="1"/>
          </p:cNvSpPr>
          <p:nvPr>
            <p:ph idx="1"/>
          </p:nvPr>
        </p:nvSpPr>
        <p:spPr/>
        <p:txBody>
          <a:bodyPr vert="horz" lIns="91440" tIns="45720" rIns="91440" bIns="45720" rtlCol="0" anchor="t">
            <a:normAutofit/>
          </a:bodyPr>
          <a:lstStyle/>
          <a:p>
            <a:pPr algn="just"/>
            <a:r>
              <a:rPr lang="en-US" b="1" dirty="0">
                <a:ea typeface="+mn-lt"/>
                <a:cs typeface="+mn-lt"/>
              </a:rPr>
              <a:t>Experiment:</a:t>
            </a:r>
            <a:r>
              <a:rPr lang="en-US" dirty="0">
                <a:ea typeface="+mn-lt"/>
                <a:cs typeface="+mn-lt"/>
              </a:rPr>
              <a:t> – are the uncertain situations, which could have multiple outcomes. Whether it rains on a daily basis is an experiment.</a:t>
            </a:r>
            <a:endParaRPr lang="en-US" b="1" dirty="0">
              <a:ea typeface="+mn-lt"/>
              <a:cs typeface="+mn-lt"/>
            </a:endParaRPr>
          </a:p>
          <a:p>
            <a:pPr algn="just"/>
            <a:r>
              <a:rPr lang="en-US" b="1" dirty="0">
                <a:ea typeface="+mn-lt"/>
                <a:cs typeface="+mn-lt"/>
              </a:rPr>
              <a:t>Outcome:</a:t>
            </a:r>
            <a:r>
              <a:rPr lang="en-US" dirty="0">
                <a:ea typeface="+mn-lt"/>
                <a:cs typeface="+mn-lt"/>
              </a:rPr>
              <a:t> is the result of a single trial. So, if it rains today, the outcome of today’s trial from the experiment is “It rained”</a:t>
            </a:r>
            <a:endParaRPr lang="en-US" dirty="0"/>
          </a:p>
          <a:p>
            <a:pPr marL="0" indent="0">
              <a:buNone/>
            </a:pPr>
            <a:endParaRPr lang="en-US" b="1" dirty="0">
              <a:ea typeface="+mn-lt"/>
              <a:cs typeface="+mn-lt"/>
            </a:endParaRPr>
          </a:p>
          <a:p>
            <a:r>
              <a:rPr lang="en-US" b="1" dirty="0">
                <a:ea typeface="+mn-lt"/>
                <a:cs typeface="+mn-lt"/>
              </a:rPr>
              <a:t>Event: </a:t>
            </a:r>
            <a:r>
              <a:rPr lang="en-US" dirty="0">
                <a:ea typeface="+mn-lt"/>
                <a:cs typeface="+mn-lt"/>
              </a:rPr>
              <a:t>One or, more outcomes of an experiment.  </a:t>
            </a:r>
            <a:r>
              <a:rPr lang="en-US" i="1" dirty="0">
                <a:ea typeface="+mn-lt"/>
                <a:cs typeface="+mn-lt"/>
              </a:rPr>
              <a:t>For example, possibility of “2” is a possible outcome (or, event) when you roll a dice. </a:t>
            </a:r>
            <a:endParaRPr lang="en-US" dirty="0"/>
          </a:p>
          <a:p>
            <a:r>
              <a:rPr lang="en-US" b="1" dirty="0">
                <a:ea typeface="+mn-lt"/>
                <a:cs typeface="+mn-lt"/>
              </a:rPr>
              <a:t>Sample Space: </a:t>
            </a:r>
            <a:r>
              <a:rPr lang="en-US" dirty="0">
                <a:ea typeface="+mn-lt"/>
                <a:cs typeface="+mn-lt"/>
              </a:rPr>
              <a:t>The entire possible set of outcomes of a random experiment. </a:t>
            </a:r>
            <a:r>
              <a:rPr lang="en-US" i="1" dirty="0">
                <a:ea typeface="+mn-lt"/>
                <a:cs typeface="+mn-lt"/>
              </a:rPr>
              <a:t>For example, while rolling a dice 1,2,3,4,5,6 are all possibilities(or, spaces) that can occur from the random experiment</a:t>
            </a:r>
            <a:r>
              <a:rPr lang="en-US" dirty="0">
                <a:ea typeface="+mn-lt"/>
                <a:cs typeface="+mn-lt"/>
              </a:rPr>
              <a:t>.</a:t>
            </a:r>
            <a:endParaRPr lang="en-US" dirty="0"/>
          </a:p>
          <a:p>
            <a:endParaRPr lang="en-US" dirty="0"/>
          </a:p>
        </p:txBody>
      </p:sp>
    </p:spTree>
    <p:extLst>
      <p:ext uri="{BB962C8B-B14F-4D97-AF65-F5344CB8AC3E}">
        <p14:creationId xmlns:p14="http://schemas.microsoft.com/office/powerpoint/2010/main" val="4190580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35CFB1-2D82-1456-03BE-9059CB2B8F29}"/>
              </a:ext>
            </a:extLst>
          </p:cNvPr>
          <p:cNvSpPr>
            <a:spLocks noGrp="1"/>
          </p:cNvSpPr>
          <p:nvPr>
            <p:ph type="title"/>
          </p:nvPr>
        </p:nvSpPr>
        <p:spPr>
          <a:xfrm>
            <a:off x="652481" y="1382486"/>
            <a:ext cx="3547581" cy="4093028"/>
          </a:xfrm>
        </p:spPr>
        <p:txBody>
          <a:bodyPr anchor="ctr">
            <a:normAutofit/>
          </a:bodyPr>
          <a:lstStyle/>
          <a:p>
            <a:r>
              <a:rPr lang="en-US" sz="4400"/>
              <a:t>Example</a:t>
            </a:r>
          </a:p>
        </p:txBody>
      </p:sp>
      <p:grpSp>
        <p:nvGrpSpPr>
          <p:cNvPr id="11" name="Group 10">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2" name="Straight Connector 11">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5148F350-B38C-BDF0-C689-711D713169C3}"/>
              </a:ext>
            </a:extLst>
          </p:cNvPr>
          <p:cNvGraphicFramePr>
            <a:graphicFrameLocks noGrp="1"/>
          </p:cNvGraphicFramePr>
          <p:nvPr>
            <p:ph idx="1"/>
            <p:extLst>
              <p:ext uri="{D42A27DB-BD31-4B8C-83A1-F6EECF244321}">
                <p14:modId xmlns:p14="http://schemas.microsoft.com/office/powerpoint/2010/main" val="2003713308"/>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10592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FE2569-4311-1102-8AA4-A2947B21AEBC}"/>
              </a:ext>
            </a:extLst>
          </p:cNvPr>
          <p:cNvSpPr>
            <a:spLocks noGrp="1"/>
          </p:cNvSpPr>
          <p:nvPr>
            <p:ph type="title"/>
          </p:nvPr>
        </p:nvSpPr>
        <p:spPr>
          <a:xfrm>
            <a:off x="652481" y="1382486"/>
            <a:ext cx="3547581" cy="4093028"/>
          </a:xfrm>
        </p:spPr>
        <p:txBody>
          <a:bodyPr anchor="ctr">
            <a:normAutofit/>
          </a:bodyPr>
          <a:lstStyle/>
          <a:p>
            <a:r>
              <a:rPr lang="en-US" sz="4400"/>
              <a:t>Example 1</a:t>
            </a:r>
          </a:p>
        </p:txBody>
      </p:sp>
      <p:grpSp>
        <p:nvGrpSpPr>
          <p:cNvPr id="11" name="Group 10">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2" name="Straight Connector 11">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3C54AF32-3F8A-EE88-877B-E85F5EC1CC0A}"/>
              </a:ext>
            </a:extLst>
          </p:cNvPr>
          <p:cNvGraphicFramePr>
            <a:graphicFrameLocks noGrp="1"/>
          </p:cNvGraphicFramePr>
          <p:nvPr>
            <p:ph idx="1"/>
            <p:extLst>
              <p:ext uri="{D42A27DB-BD31-4B8C-83A1-F6EECF244321}">
                <p14:modId xmlns:p14="http://schemas.microsoft.com/office/powerpoint/2010/main" val="3764294513"/>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57827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B329F2-C0BE-14D0-1F2A-D9E2692B6190}"/>
              </a:ext>
            </a:extLst>
          </p:cNvPr>
          <p:cNvSpPr>
            <a:spLocks noGrp="1"/>
          </p:cNvSpPr>
          <p:nvPr>
            <p:ph type="title"/>
          </p:nvPr>
        </p:nvSpPr>
        <p:spPr>
          <a:xfrm>
            <a:off x="652481" y="1382486"/>
            <a:ext cx="3547581" cy="4093028"/>
          </a:xfrm>
        </p:spPr>
        <p:txBody>
          <a:bodyPr anchor="ctr">
            <a:normAutofit/>
          </a:bodyPr>
          <a:lstStyle/>
          <a:p>
            <a:r>
              <a:rPr lang="en-US" sz="4400"/>
              <a:t>Example 2</a:t>
            </a:r>
          </a:p>
        </p:txBody>
      </p:sp>
      <p:grpSp>
        <p:nvGrpSpPr>
          <p:cNvPr id="11" name="Group 10">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2" name="Straight Connector 11">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EA8B9102-A7ED-B840-C741-83FAB90C9ADE}"/>
              </a:ext>
            </a:extLst>
          </p:cNvPr>
          <p:cNvGraphicFramePr>
            <a:graphicFrameLocks noGrp="1"/>
          </p:cNvGraphicFramePr>
          <p:nvPr>
            <p:ph idx="1"/>
            <p:extLst>
              <p:ext uri="{D42A27DB-BD31-4B8C-83A1-F6EECF244321}">
                <p14:modId xmlns:p14="http://schemas.microsoft.com/office/powerpoint/2010/main" val="3196723588"/>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8377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22170-C43E-6373-E6FA-C128D49A105D}"/>
              </a:ext>
            </a:extLst>
          </p:cNvPr>
          <p:cNvSpPr>
            <a:spLocks noGrp="1"/>
          </p:cNvSpPr>
          <p:nvPr>
            <p:ph type="title"/>
          </p:nvPr>
        </p:nvSpPr>
        <p:spPr>
          <a:xfrm>
            <a:off x="5536734" y="609600"/>
            <a:ext cx="3737268" cy="1320800"/>
          </a:xfrm>
        </p:spPr>
        <p:txBody>
          <a:bodyPr>
            <a:normAutofit/>
          </a:bodyPr>
          <a:lstStyle/>
          <a:p>
            <a:r>
              <a:rPr lang="en-US" dirty="0"/>
              <a:t>Sets</a:t>
            </a:r>
          </a:p>
        </p:txBody>
      </p:sp>
      <p:sp>
        <p:nvSpPr>
          <p:cNvPr id="3" name="Content Placeholder 2">
            <a:extLst>
              <a:ext uri="{FF2B5EF4-FFF2-40B4-BE49-F238E27FC236}">
                <a16:creationId xmlns:a16="http://schemas.microsoft.com/office/drawing/2014/main" id="{073A63E1-4F9D-A9A4-5FAF-6432B4C7294F}"/>
              </a:ext>
            </a:extLst>
          </p:cNvPr>
          <p:cNvSpPr>
            <a:spLocks noGrp="1"/>
          </p:cNvSpPr>
          <p:nvPr>
            <p:ph idx="1"/>
          </p:nvPr>
        </p:nvSpPr>
        <p:spPr>
          <a:xfrm>
            <a:off x="5209563" y="2160589"/>
            <a:ext cx="4064439" cy="3880773"/>
          </a:xfrm>
        </p:spPr>
        <p:txBody>
          <a:bodyPr vert="horz" lIns="91440" tIns="45720" rIns="91440" bIns="45720" rtlCol="0">
            <a:normAutofit/>
          </a:bodyPr>
          <a:lstStyle/>
          <a:p>
            <a:r>
              <a:rPr lang="en-US" dirty="0">
                <a:ea typeface="+mn-lt"/>
                <a:cs typeface="+mn-lt"/>
              </a:rPr>
              <a:t>Events are </a:t>
            </a:r>
            <a:r>
              <a:rPr lang="en-US" i="1" dirty="0">
                <a:ea typeface="+mn-lt"/>
                <a:cs typeface="+mn-lt"/>
              </a:rPr>
              <a:t>sets</a:t>
            </a:r>
            <a:r>
              <a:rPr lang="en-US" dirty="0">
                <a:ea typeface="+mn-lt"/>
                <a:cs typeface="+mn-lt"/>
              </a:rPr>
              <a:t> of outcomes. Therefore, to learn how to compute probabilities of events, we shall discuss some </a:t>
            </a:r>
            <a:r>
              <a:rPr lang="en-US" i="1" dirty="0">
                <a:ea typeface="+mn-lt"/>
                <a:cs typeface="+mn-lt"/>
              </a:rPr>
              <a:t>set operations. </a:t>
            </a:r>
          </a:p>
        </p:txBody>
      </p:sp>
      <p:pic>
        <p:nvPicPr>
          <p:cNvPr id="5" name="Picture 4">
            <a:extLst>
              <a:ext uri="{FF2B5EF4-FFF2-40B4-BE49-F238E27FC236}">
                <a16:creationId xmlns:a16="http://schemas.microsoft.com/office/drawing/2014/main" id="{6549D9BC-0AAE-11AC-A117-D8953922DD08}"/>
              </a:ext>
            </a:extLst>
          </p:cNvPr>
          <p:cNvPicPr>
            <a:picLocks noChangeAspect="1"/>
          </p:cNvPicPr>
          <p:nvPr/>
        </p:nvPicPr>
        <p:blipFill rotWithShape="1">
          <a:blip r:embed="rId2"/>
          <a:srcRect l="30175" r="25575"/>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9" name="Isosceles Triangle 8">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195982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8301227"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69839C3E-9F52-39C6-E5C0-C1A842D66ECF}"/>
              </a:ext>
            </a:extLst>
          </p:cNvPr>
          <p:cNvPicPr>
            <a:picLocks noGrp="1" noChangeAspect="1"/>
          </p:cNvPicPr>
          <p:nvPr>
            <p:ph idx="1"/>
          </p:nvPr>
        </p:nvPicPr>
        <p:blipFill>
          <a:blip r:embed="rId2"/>
          <a:stretch>
            <a:fillRect/>
          </a:stretch>
        </p:blipFill>
        <p:spPr>
          <a:xfrm>
            <a:off x="2309714" y="1147234"/>
            <a:ext cx="4636754" cy="4590386"/>
          </a:xfrm>
          <a:prstGeom prst="rect">
            <a:avLst/>
          </a:prstGeom>
        </p:spPr>
      </p:pic>
    </p:spTree>
    <p:extLst>
      <p:ext uri="{BB962C8B-B14F-4D97-AF65-F5344CB8AC3E}">
        <p14:creationId xmlns:p14="http://schemas.microsoft.com/office/powerpoint/2010/main" val="316307264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office theme</Template>
  <TotalTime>994</TotalTime>
  <Words>1769</Words>
  <Application>Microsoft Macintosh PowerPoint</Application>
  <PresentationFormat>Widescreen</PresentationFormat>
  <Paragraphs>120</Paragraphs>
  <Slides>38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Trebuchet MS</vt:lpstr>
      <vt:lpstr>Wingdings 3</vt:lpstr>
      <vt:lpstr>Facet</vt:lpstr>
      <vt:lpstr>Introduction to Probability </vt:lpstr>
      <vt:lpstr>Suggested Books </vt:lpstr>
      <vt:lpstr>What is the theory of probability ? </vt:lpstr>
      <vt:lpstr>Terminologies in Probability </vt:lpstr>
      <vt:lpstr>Example</vt:lpstr>
      <vt:lpstr>Example 1</vt:lpstr>
      <vt:lpstr>Example 2</vt:lpstr>
      <vt:lpstr>Sets</vt:lpstr>
      <vt:lpstr>PowerPoint Presentation</vt:lpstr>
      <vt:lpstr>PowerPoint Presentation</vt:lpstr>
      <vt:lpstr>PowerPoint Presentation</vt:lpstr>
      <vt:lpstr>Notation</vt:lpstr>
      <vt:lpstr>Important notes about Probability</vt:lpstr>
      <vt:lpstr>Computing Probabilities of Events  Extreme Cases </vt:lpstr>
      <vt:lpstr>Union</vt:lpstr>
      <vt:lpstr>Example</vt:lpstr>
      <vt:lpstr>Complement and the complement rule</vt:lpstr>
      <vt:lpstr>Example</vt:lpstr>
      <vt:lpstr>Intersection of independent events</vt:lpstr>
      <vt:lpstr>Joint Probabilities </vt:lpstr>
      <vt:lpstr>Example</vt:lpstr>
      <vt:lpstr>Union Probabilities </vt:lpstr>
      <vt:lpstr>Example</vt:lpstr>
      <vt:lpstr>Conditional Probability </vt:lpstr>
      <vt:lpstr>Permutations   </vt:lpstr>
      <vt:lpstr>Permutations  </vt:lpstr>
      <vt:lpstr>Permutations : Example</vt:lpstr>
      <vt:lpstr>Combinations </vt:lpstr>
      <vt:lpstr>Combinations </vt:lpstr>
      <vt:lpstr>Combinations : Example </vt:lpstr>
      <vt:lpstr>Conditional Probability </vt:lpstr>
      <vt:lpstr>Conditional Probability and Bayes' Theorem </vt:lpstr>
      <vt:lpstr>Application of Bayes' Theorem </vt:lpstr>
      <vt:lpstr>Bayes' Theorem Application</vt:lpstr>
      <vt:lpstr>PowerPoint Presentation</vt:lpstr>
      <vt:lpstr>Random Variable </vt:lpstr>
      <vt:lpstr>Random Variable Continued </vt:lpstr>
      <vt:lpstr>Any questions?  Let’s move on to the worksheet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rabail qureshi</cp:lastModifiedBy>
  <cp:revision>305</cp:revision>
  <dcterms:created xsi:type="dcterms:W3CDTF">2022-06-24T10:24:00Z</dcterms:created>
  <dcterms:modified xsi:type="dcterms:W3CDTF">2022-09-14T10:52:56Z</dcterms:modified>
</cp:coreProperties>
</file>